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8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3" r:id="rId30"/>
    <p:sldId id="282" r:id="rId31"/>
    <p:sldId id="284" r:id="rId32"/>
    <p:sldId id="285" r:id="rId33"/>
    <p:sldId id="286" r:id="rId34"/>
    <p:sldId id="287" r:id="rId35"/>
    <p:sldId id="288" r:id="rId36"/>
    <p:sldId id="332"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Lst>
  <p:sldSz cx="12192000" cy="6858000"/>
  <p:notesSz cx="6858000" cy="9144000"/>
  <p:embeddedFontLst>
    <p:embeddedFont>
      <p:font typeface="Book Antiqua" panose="02040602050305030304" pitchFamily="18"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2" roundtripDataSignature="AMtx7mh+mh1THT7MztHmmSlx0+2Xk5hc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16248B-5978-4C92-ADF9-E0FD50D52786}">
  <a:tblStyle styleId="{7D16248B-5978-4C92-ADF9-E0FD50D5278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2E37C9E-3032-4110-830B-BF6149FF15B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9"/>
          </a:solidFill>
        </a:fill>
      </a:tcStyle>
    </a:wholeTbl>
    <a:band1H>
      <a:tcTxStyle/>
      <a:tcStyle>
        <a:tcBdr/>
        <a:fill>
          <a:solidFill>
            <a:srgbClr val="CACBD1"/>
          </a:solidFill>
        </a:fill>
      </a:tcStyle>
    </a:band1H>
    <a:band2H>
      <a:tcTxStyle/>
      <a:tcStyle>
        <a:tcBdr/>
      </a:tcStyle>
    </a:band2H>
    <a:band1V>
      <a:tcTxStyle/>
      <a:tcStyle>
        <a:tcBdr/>
        <a:fill>
          <a:solidFill>
            <a:srgbClr val="CACBD1"/>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593"/>
  </p:normalViewPr>
  <p:slideViewPr>
    <p:cSldViewPr snapToGrid="0">
      <p:cViewPr varScale="1">
        <p:scale>
          <a:sx n="123" d="100"/>
          <a:sy n="123" d="100"/>
        </p:scale>
        <p:origin x="2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font" Target="fonts/font4.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2.fntdata"/><Relationship Id="rId88" Type="http://schemas.openxmlformats.org/officeDocument/2006/relationships/font" Target="fonts/font7.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customschemas.google.com/relationships/presentationmetadata" Target="meta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6.fntdata"/><Relationship Id="rId61" Type="http://schemas.openxmlformats.org/officeDocument/2006/relationships/slide" Target="slides/slide58.xml"/><Relationship Id="rId82" Type="http://schemas.openxmlformats.org/officeDocument/2006/relationships/font" Target="fonts/font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5b42957e1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5" name="Google Shape;365;g15b42957e1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9" name="Google Shape;379;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5" name="Google Shape;435;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6" name="Google Shape;46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5a5cfb56d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15a5cfb56d3_0_4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8d4f70213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7" name="Google Shape;517;g28d4f70213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4181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3f380b3a3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g13f380b3a3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0" name="Google Shape;60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58c763760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4" name="Google Shape;614;g258c763760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e4ced886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1e4ced886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e4ced886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g1e4ced886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99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5a5cfb56d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g15a5cfb56d3_0_5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5a5cfb56d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g15a5cfb56d3_0_7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5a5cfb56d3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3" name="Google Shape;663;g15a5cfb56d3_0_1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5a5cfb56d3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g15a5cfb56d3_0_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5b42957e1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3" name="Google Shape;683;g15b42957e1c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5b42957e1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4" name="Google Shape;694;g15b42957e1c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5a5cfb56d3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g15a5cfb56d3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5a5cfb56d3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15a5cfb56d3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2" name="Google Shape;732;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9" name="Google Shape;75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3f380b3a3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9" name="Google Shape;769;g13f380b3a3b_0_6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3f380b3a3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9" name="Google Shape;779;g13f380b3a3b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9" name="Google Shape;789;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0" name="Google Shape;800;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9" name="Google Shape;809;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3f398f66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g13f398f66d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3f398f66d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0" name="Google Shape;830;g13f398f66d4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3f380b3a3b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0" name="Google Shape;840;g13f380b3a3b_0_1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3f380b3a3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13f380b3a3b_0_1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3f380b3a3b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2" name="Google Shape;862;g13f380b3a3b_0_1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3f380b3a3b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3" name="Google Shape;873;g13f380b3a3b_0_1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5" name="Google Shape;895;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1" name="Google Shape;29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1" name="Google Shape;921;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2" name="Google Shape;932;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3" name="Google Shape;943;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4" name="Google Shape;954;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5" name="Google Shape;96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6" name="Google Shape;976;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15a5cfb56d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9" name="Google Shape;989;g15a5cfb56d3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1" name="Google Shape;1001;p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3" name="Google Shape;1013;p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13f380b3a3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2" name="Google Shape;1022;g13f380b3a3b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5a5cfb56d3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5a5cfb56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15a5cfb56d3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6" name="Google Shape;1036;g15a5cfb56d3_0_1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5" name="Google Shape;1055;p5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0" name="Google Shape;1060;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1" name="Google Shape;1071;p6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63"/>
          <p:cNvSpPr txBox="1">
            <a:spLocks noGrp="1"/>
          </p:cNvSpPr>
          <p:nvPr>
            <p:ph type="ctrTitle"/>
          </p:nvPr>
        </p:nvSpPr>
        <p:spPr>
          <a:xfrm>
            <a:off x="1685800" y="9769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63"/>
          <p:cNvSpPr txBox="1">
            <a:spLocks noGrp="1"/>
          </p:cNvSpPr>
          <p:nvPr>
            <p:ph type="subTitle" idx="1"/>
          </p:nvPr>
        </p:nvSpPr>
        <p:spPr>
          <a:xfrm>
            <a:off x="1702129" y="3364532"/>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63"/>
          <p:cNvSpPr txBox="1">
            <a:spLocks noGrp="1"/>
          </p:cNvSpPr>
          <p:nvPr>
            <p:ph type="dt" idx="10"/>
          </p:nvPr>
        </p:nvSpPr>
        <p:spPr>
          <a:xfrm>
            <a:off x="838200" y="6356350"/>
            <a:ext cx="105987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66"/>
        <p:cNvGrpSpPr/>
        <p:nvPr/>
      </p:nvGrpSpPr>
      <p:grpSpPr>
        <a:xfrm>
          <a:off x="0" y="0"/>
          <a:ext cx="0" cy="0"/>
          <a:chOff x="0" y="0"/>
          <a:chExt cx="0" cy="0"/>
        </a:xfrm>
      </p:grpSpPr>
      <p:sp>
        <p:nvSpPr>
          <p:cNvPr id="67" name="Google Shape;67;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72"/>
        <p:cNvGrpSpPr/>
        <p:nvPr/>
      </p:nvGrpSpPr>
      <p:grpSpPr>
        <a:xfrm>
          <a:off x="0" y="0"/>
          <a:ext cx="0" cy="0"/>
          <a:chOff x="0" y="0"/>
          <a:chExt cx="0" cy="0"/>
        </a:xfrm>
      </p:grpSpPr>
      <p:sp>
        <p:nvSpPr>
          <p:cNvPr id="73" name="Google Shape;73;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84"/>
        <p:cNvGrpSpPr/>
        <p:nvPr/>
      </p:nvGrpSpPr>
      <p:grpSpPr>
        <a:xfrm>
          <a:off x="0" y="0"/>
          <a:ext cx="0" cy="0"/>
          <a:chOff x="0" y="0"/>
          <a:chExt cx="0" cy="0"/>
        </a:xfrm>
      </p:grpSpPr>
      <p:sp>
        <p:nvSpPr>
          <p:cNvPr id="85" name="Google Shape;8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88"/>
        <p:cNvGrpSpPr/>
        <p:nvPr/>
      </p:nvGrpSpPr>
      <p:grpSpPr>
        <a:xfrm>
          <a:off x="0" y="0"/>
          <a:ext cx="0" cy="0"/>
          <a:chOff x="0" y="0"/>
          <a:chExt cx="0" cy="0"/>
        </a:xfrm>
      </p:grpSpPr>
      <p:sp>
        <p:nvSpPr>
          <p:cNvPr id="89" name="Google Shape;89;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94"/>
        <p:cNvGrpSpPr/>
        <p:nvPr/>
      </p:nvGrpSpPr>
      <p:grpSpPr>
        <a:xfrm>
          <a:off x="0" y="0"/>
          <a:ext cx="0" cy="0"/>
          <a:chOff x="0" y="0"/>
          <a:chExt cx="0" cy="0"/>
        </a:xfrm>
      </p:grpSpPr>
      <p:sp>
        <p:nvSpPr>
          <p:cNvPr id="95" name="Google Shape;95;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100"/>
        <p:cNvGrpSpPr/>
        <p:nvPr/>
      </p:nvGrpSpPr>
      <p:grpSpPr>
        <a:xfrm>
          <a:off x="0" y="0"/>
          <a:ext cx="0" cy="0"/>
          <a:chOff x="0" y="0"/>
          <a:chExt cx="0" cy="0"/>
        </a:xfrm>
      </p:grpSpPr>
      <p:sp>
        <p:nvSpPr>
          <p:cNvPr id="101" name="Google Shape;101;p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 name="Google Shape;103;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106"/>
        <p:cNvGrpSpPr/>
        <p:nvPr/>
      </p:nvGrpSpPr>
      <p:grpSpPr>
        <a:xfrm>
          <a:off x="0" y="0"/>
          <a:ext cx="0" cy="0"/>
          <a:chOff x="0" y="0"/>
          <a:chExt cx="0" cy="0"/>
        </a:xfrm>
      </p:grpSpPr>
      <p:sp>
        <p:nvSpPr>
          <p:cNvPr id="107" name="Google Shape;107;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113"/>
        <p:cNvGrpSpPr/>
        <p:nvPr/>
      </p:nvGrpSpPr>
      <p:grpSpPr>
        <a:xfrm>
          <a:off x="0" y="0"/>
          <a:ext cx="0" cy="0"/>
          <a:chOff x="0" y="0"/>
          <a:chExt cx="0" cy="0"/>
        </a:xfrm>
      </p:grpSpPr>
      <p:sp>
        <p:nvSpPr>
          <p:cNvPr id="114" name="Google Shape;114;p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122"/>
        <p:cNvGrpSpPr/>
        <p:nvPr/>
      </p:nvGrpSpPr>
      <p:grpSpPr>
        <a:xfrm>
          <a:off x="0" y="0"/>
          <a:ext cx="0" cy="0"/>
          <a:chOff x="0" y="0"/>
          <a:chExt cx="0" cy="0"/>
        </a:xfrm>
      </p:grpSpPr>
      <p:sp>
        <p:nvSpPr>
          <p:cNvPr id="123" name="Google Shape;123;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127"/>
        <p:cNvGrpSpPr/>
        <p:nvPr/>
      </p:nvGrpSpPr>
      <p:grpSpPr>
        <a:xfrm>
          <a:off x="0" y="0"/>
          <a:ext cx="0" cy="0"/>
          <a:chOff x="0" y="0"/>
          <a:chExt cx="0" cy="0"/>
        </a:xfrm>
      </p:grpSpPr>
      <p:sp>
        <p:nvSpPr>
          <p:cNvPr id="128" name="Google Shape;128;p9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9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0" name="Google Shape;130;p9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 name="Google Shape;13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5"/>
        <p:cNvGrpSpPr/>
        <p:nvPr/>
      </p:nvGrpSpPr>
      <p:grpSpPr>
        <a:xfrm>
          <a:off x="0" y="0"/>
          <a:ext cx="0" cy="0"/>
          <a:chOff x="0" y="0"/>
          <a:chExt cx="0" cy="0"/>
        </a:xfrm>
      </p:grpSpPr>
      <p:sp>
        <p:nvSpPr>
          <p:cNvPr id="16" name="Google Shape;16;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134"/>
        <p:cNvGrpSpPr/>
        <p:nvPr/>
      </p:nvGrpSpPr>
      <p:grpSpPr>
        <a:xfrm>
          <a:off x="0" y="0"/>
          <a:ext cx="0" cy="0"/>
          <a:chOff x="0" y="0"/>
          <a:chExt cx="0" cy="0"/>
        </a:xfrm>
      </p:grpSpPr>
      <p:sp>
        <p:nvSpPr>
          <p:cNvPr id="135" name="Google Shape;135;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95"/>
          <p:cNvSpPr>
            <a:spLocks noGrp="1"/>
          </p:cNvSpPr>
          <p:nvPr>
            <p:ph type="pic" idx="2"/>
          </p:nvPr>
        </p:nvSpPr>
        <p:spPr>
          <a:xfrm>
            <a:off x="5183188" y="987425"/>
            <a:ext cx="6172200" cy="4873625"/>
          </a:xfrm>
          <a:prstGeom prst="rect">
            <a:avLst/>
          </a:prstGeom>
          <a:noFill/>
          <a:ln>
            <a:noFill/>
          </a:ln>
        </p:spPr>
      </p:sp>
      <p:sp>
        <p:nvSpPr>
          <p:cNvPr id="137" name="Google Shape;137;p9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141"/>
        <p:cNvGrpSpPr/>
        <p:nvPr/>
      </p:nvGrpSpPr>
      <p:grpSpPr>
        <a:xfrm>
          <a:off x="0" y="0"/>
          <a:ext cx="0" cy="0"/>
          <a:chOff x="0" y="0"/>
          <a:chExt cx="0" cy="0"/>
        </a:xfrm>
      </p:grpSpPr>
      <p:sp>
        <p:nvSpPr>
          <p:cNvPr id="142" name="Google Shape;14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9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147"/>
        <p:cNvGrpSpPr/>
        <p:nvPr/>
      </p:nvGrpSpPr>
      <p:grpSpPr>
        <a:xfrm>
          <a:off x="0" y="0"/>
          <a:ext cx="0" cy="0"/>
          <a:chOff x="0" y="0"/>
          <a:chExt cx="0" cy="0"/>
        </a:xfrm>
      </p:grpSpPr>
      <p:sp>
        <p:nvSpPr>
          <p:cNvPr id="148" name="Google Shape;148;p9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9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59"/>
        <p:cNvGrpSpPr/>
        <p:nvPr/>
      </p:nvGrpSpPr>
      <p:grpSpPr>
        <a:xfrm>
          <a:off x="0" y="0"/>
          <a:ext cx="0" cy="0"/>
          <a:chOff x="0" y="0"/>
          <a:chExt cx="0" cy="0"/>
        </a:xfrm>
      </p:grpSpPr>
      <p:sp>
        <p:nvSpPr>
          <p:cNvPr id="160" name="Google Shape;160;p6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6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2" name="Google Shape;162;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65"/>
        <p:cNvGrpSpPr/>
        <p:nvPr/>
      </p:nvGrpSpPr>
      <p:grpSpPr>
        <a:xfrm>
          <a:off x="0" y="0"/>
          <a:ext cx="0" cy="0"/>
          <a:chOff x="0" y="0"/>
          <a:chExt cx="0" cy="0"/>
        </a:xfrm>
      </p:grpSpPr>
      <p:sp>
        <p:nvSpPr>
          <p:cNvPr id="166" name="Google Shape;166;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171"/>
        <p:cNvGrpSpPr/>
        <p:nvPr/>
      </p:nvGrpSpPr>
      <p:grpSpPr>
        <a:xfrm>
          <a:off x="0" y="0"/>
          <a:ext cx="0" cy="0"/>
          <a:chOff x="0" y="0"/>
          <a:chExt cx="0" cy="0"/>
        </a:xfrm>
      </p:grpSpPr>
      <p:sp>
        <p:nvSpPr>
          <p:cNvPr id="172" name="Google Shape;172;p7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4" name="Google Shape;174;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177"/>
        <p:cNvGrpSpPr/>
        <p:nvPr/>
      </p:nvGrpSpPr>
      <p:grpSpPr>
        <a:xfrm>
          <a:off x="0" y="0"/>
          <a:ext cx="0" cy="0"/>
          <a:chOff x="0" y="0"/>
          <a:chExt cx="0" cy="0"/>
        </a:xfrm>
      </p:grpSpPr>
      <p:sp>
        <p:nvSpPr>
          <p:cNvPr id="178" name="Google Shape;178;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7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184"/>
        <p:cNvGrpSpPr/>
        <p:nvPr/>
      </p:nvGrpSpPr>
      <p:grpSpPr>
        <a:xfrm>
          <a:off x="0" y="0"/>
          <a:ext cx="0" cy="0"/>
          <a:chOff x="0" y="0"/>
          <a:chExt cx="0" cy="0"/>
        </a:xfrm>
      </p:grpSpPr>
      <p:sp>
        <p:nvSpPr>
          <p:cNvPr id="185" name="Google Shape;185;p7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7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7" name="Google Shape;187;p7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7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p7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193"/>
        <p:cNvGrpSpPr/>
        <p:nvPr/>
      </p:nvGrpSpPr>
      <p:grpSpPr>
        <a:xfrm>
          <a:off x="0" y="0"/>
          <a:ext cx="0" cy="0"/>
          <a:chOff x="0" y="0"/>
          <a:chExt cx="0" cy="0"/>
        </a:xfrm>
      </p:grpSpPr>
      <p:sp>
        <p:nvSpPr>
          <p:cNvPr id="194" name="Google Shape;194;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198"/>
        <p:cNvGrpSpPr/>
        <p:nvPr/>
      </p:nvGrpSpPr>
      <p:grpSpPr>
        <a:xfrm>
          <a:off x="0" y="0"/>
          <a:ext cx="0" cy="0"/>
          <a:chOff x="0" y="0"/>
          <a:chExt cx="0" cy="0"/>
        </a:xfrm>
      </p:grpSpPr>
      <p:sp>
        <p:nvSpPr>
          <p:cNvPr id="199" name="Google Shape;199;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21"/>
        <p:cNvGrpSpPr/>
        <p:nvPr/>
      </p:nvGrpSpPr>
      <p:grpSpPr>
        <a:xfrm>
          <a:off x="0" y="0"/>
          <a:ext cx="0" cy="0"/>
          <a:chOff x="0" y="0"/>
          <a:chExt cx="0" cy="0"/>
        </a:xfrm>
      </p:grpSpPr>
      <p:sp>
        <p:nvSpPr>
          <p:cNvPr id="22" name="Google Shape;2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202"/>
        <p:cNvGrpSpPr/>
        <p:nvPr/>
      </p:nvGrpSpPr>
      <p:grpSpPr>
        <a:xfrm>
          <a:off x="0" y="0"/>
          <a:ext cx="0" cy="0"/>
          <a:chOff x="0" y="0"/>
          <a:chExt cx="0" cy="0"/>
        </a:xfrm>
      </p:grpSpPr>
      <p:sp>
        <p:nvSpPr>
          <p:cNvPr id="203" name="Google Shape;203;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7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5" name="Google Shape;205;p7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6" name="Google Shape;206;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209"/>
        <p:cNvGrpSpPr/>
        <p:nvPr/>
      </p:nvGrpSpPr>
      <p:grpSpPr>
        <a:xfrm>
          <a:off x="0" y="0"/>
          <a:ext cx="0" cy="0"/>
          <a:chOff x="0" y="0"/>
          <a:chExt cx="0" cy="0"/>
        </a:xfrm>
      </p:grpSpPr>
      <p:sp>
        <p:nvSpPr>
          <p:cNvPr id="210" name="Google Shape;210;p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1" name="Google Shape;211;p77"/>
          <p:cNvSpPr>
            <a:spLocks noGrp="1"/>
          </p:cNvSpPr>
          <p:nvPr>
            <p:ph type="pic" idx="2"/>
          </p:nvPr>
        </p:nvSpPr>
        <p:spPr>
          <a:xfrm>
            <a:off x="5183188" y="987425"/>
            <a:ext cx="6172200" cy="4873625"/>
          </a:xfrm>
          <a:prstGeom prst="rect">
            <a:avLst/>
          </a:prstGeom>
          <a:noFill/>
          <a:ln>
            <a:noFill/>
          </a:ln>
        </p:spPr>
      </p:sp>
      <p:sp>
        <p:nvSpPr>
          <p:cNvPr id="212" name="Google Shape;212;p7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3" name="Google Shape;21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216"/>
        <p:cNvGrpSpPr/>
        <p:nvPr/>
      </p:nvGrpSpPr>
      <p:grpSpPr>
        <a:xfrm>
          <a:off x="0" y="0"/>
          <a:ext cx="0" cy="0"/>
          <a:chOff x="0" y="0"/>
          <a:chExt cx="0" cy="0"/>
        </a:xfrm>
      </p:grpSpPr>
      <p:sp>
        <p:nvSpPr>
          <p:cNvPr id="217" name="Google Shape;217;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7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222"/>
        <p:cNvGrpSpPr/>
        <p:nvPr/>
      </p:nvGrpSpPr>
      <p:grpSpPr>
        <a:xfrm>
          <a:off x="0" y="0"/>
          <a:ext cx="0" cy="0"/>
          <a:chOff x="0" y="0"/>
          <a:chExt cx="0" cy="0"/>
        </a:xfrm>
      </p:grpSpPr>
      <p:sp>
        <p:nvSpPr>
          <p:cNvPr id="223" name="Google Shape;223;p7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7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25"/>
        <p:cNvGrpSpPr/>
        <p:nvPr/>
      </p:nvGrpSpPr>
      <p:grpSpPr>
        <a:xfrm>
          <a:off x="0" y="0"/>
          <a:ext cx="0" cy="0"/>
          <a:chOff x="0" y="0"/>
          <a:chExt cx="0" cy="0"/>
        </a:xfrm>
      </p:grpSpPr>
      <p:sp>
        <p:nvSpPr>
          <p:cNvPr id="26" name="Google Shape;26;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A9C"/>
              </a:buClr>
              <a:buSzPts val="2400"/>
              <a:buNone/>
              <a:defRPr sz="2400">
                <a:solidFill>
                  <a:srgbClr val="888A9C"/>
                </a:solidFill>
              </a:defRPr>
            </a:lvl1pPr>
            <a:lvl2pPr marL="914400" lvl="1" indent="-228600" algn="l">
              <a:lnSpc>
                <a:spcPct val="90000"/>
              </a:lnSpc>
              <a:spcBef>
                <a:spcPts val="500"/>
              </a:spcBef>
              <a:spcAft>
                <a:spcPts val="0"/>
              </a:spcAft>
              <a:buClr>
                <a:srgbClr val="888A9C"/>
              </a:buClr>
              <a:buSzPts val="2000"/>
              <a:buNone/>
              <a:defRPr sz="2000">
                <a:solidFill>
                  <a:srgbClr val="888A9C"/>
                </a:solidFill>
              </a:defRPr>
            </a:lvl2pPr>
            <a:lvl3pPr marL="1371600" lvl="2" indent="-228600" algn="l">
              <a:lnSpc>
                <a:spcPct val="90000"/>
              </a:lnSpc>
              <a:spcBef>
                <a:spcPts val="500"/>
              </a:spcBef>
              <a:spcAft>
                <a:spcPts val="0"/>
              </a:spcAft>
              <a:buClr>
                <a:srgbClr val="888A9C"/>
              </a:buClr>
              <a:buSzPts val="1800"/>
              <a:buNone/>
              <a:defRPr sz="1800">
                <a:solidFill>
                  <a:srgbClr val="888A9C"/>
                </a:solidFill>
              </a:defRPr>
            </a:lvl3pPr>
            <a:lvl4pPr marL="1828800" lvl="3" indent="-228600" algn="l">
              <a:lnSpc>
                <a:spcPct val="90000"/>
              </a:lnSpc>
              <a:spcBef>
                <a:spcPts val="500"/>
              </a:spcBef>
              <a:spcAft>
                <a:spcPts val="0"/>
              </a:spcAft>
              <a:buClr>
                <a:srgbClr val="888A9C"/>
              </a:buClr>
              <a:buSzPts val="1600"/>
              <a:buNone/>
              <a:defRPr sz="1600">
                <a:solidFill>
                  <a:srgbClr val="888A9C"/>
                </a:solidFill>
              </a:defRPr>
            </a:lvl4pPr>
            <a:lvl5pPr marL="2286000" lvl="4" indent="-228600" algn="l">
              <a:lnSpc>
                <a:spcPct val="90000"/>
              </a:lnSpc>
              <a:spcBef>
                <a:spcPts val="500"/>
              </a:spcBef>
              <a:spcAft>
                <a:spcPts val="0"/>
              </a:spcAft>
              <a:buClr>
                <a:srgbClr val="888A9C"/>
              </a:buClr>
              <a:buSzPts val="1600"/>
              <a:buNone/>
              <a:defRPr sz="1600">
                <a:solidFill>
                  <a:srgbClr val="888A9C"/>
                </a:solidFill>
              </a:defRPr>
            </a:lvl5pPr>
            <a:lvl6pPr marL="2743200" lvl="5" indent="-228600" algn="l">
              <a:lnSpc>
                <a:spcPct val="90000"/>
              </a:lnSpc>
              <a:spcBef>
                <a:spcPts val="500"/>
              </a:spcBef>
              <a:spcAft>
                <a:spcPts val="0"/>
              </a:spcAft>
              <a:buClr>
                <a:srgbClr val="888A9C"/>
              </a:buClr>
              <a:buSzPts val="1600"/>
              <a:buNone/>
              <a:defRPr sz="1600">
                <a:solidFill>
                  <a:srgbClr val="888A9C"/>
                </a:solidFill>
              </a:defRPr>
            </a:lvl6pPr>
            <a:lvl7pPr marL="3200400" lvl="6" indent="-228600" algn="l">
              <a:lnSpc>
                <a:spcPct val="90000"/>
              </a:lnSpc>
              <a:spcBef>
                <a:spcPts val="500"/>
              </a:spcBef>
              <a:spcAft>
                <a:spcPts val="0"/>
              </a:spcAft>
              <a:buClr>
                <a:srgbClr val="888A9C"/>
              </a:buClr>
              <a:buSzPts val="1600"/>
              <a:buNone/>
              <a:defRPr sz="1600">
                <a:solidFill>
                  <a:srgbClr val="888A9C"/>
                </a:solidFill>
              </a:defRPr>
            </a:lvl7pPr>
            <a:lvl8pPr marL="3657600" lvl="7" indent="-228600" algn="l">
              <a:lnSpc>
                <a:spcPct val="90000"/>
              </a:lnSpc>
              <a:spcBef>
                <a:spcPts val="500"/>
              </a:spcBef>
              <a:spcAft>
                <a:spcPts val="0"/>
              </a:spcAft>
              <a:buClr>
                <a:srgbClr val="888A9C"/>
              </a:buClr>
              <a:buSzPts val="1600"/>
              <a:buNone/>
              <a:defRPr sz="1600">
                <a:solidFill>
                  <a:srgbClr val="888A9C"/>
                </a:solidFill>
              </a:defRPr>
            </a:lvl8pPr>
            <a:lvl9pPr marL="4114800" lvl="8" indent="-228600" algn="l">
              <a:lnSpc>
                <a:spcPct val="90000"/>
              </a:lnSpc>
              <a:spcBef>
                <a:spcPts val="500"/>
              </a:spcBef>
              <a:spcAft>
                <a:spcPts val="0"/>
              </a:spcAft>
              <a:buClr>
                <a:srgbClr val="888A9C"/>
              </a:buClr>
              <a:buSzPts val="1600"/>
              <a:buNone/>
              <a:defRPr sz="1600">
                <a:solidFill>
                  <a:srgbClr val="888A9C"/>
                </a:solidFill>
              </a:defRPr>
            </a:lvl9pPr>
          </a:lstStyle>
          <a:p>
            <a:endParaRPr/>
          </a:p>
        </p:txBody>
      </p:sp>
      <p:sp>
        <p:nvSpPr>
          <p:cNvPr id="28" name="Google Shape;28;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1"/>
        <p:cNvGrpSpPr/>
        <p:nvPr/>
      </p:nvGrpSpPr>
      <p:grpSpPr>
        <a:xfrm>
          <a:off x="0" y="0"/>
          <a:ext cx="0" cy="0"/>
          <a:chOff x="0" y="0"/>
          <a:chExt cx="0" cy="0"/>
        </a:xfrm>
      </p:grpSpPr>
      <p:sp>
        <p:nvSpPr>
          <p:cNvPr id="32" name="Google Shape;32;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8"/>
        <p:cNvGrpSpPr/>
        <p:nvPr/>
      </p:nvGrpSpPr>
      <p:grpSpPr>
        <a:xfrm>
          <a:off x="0" y="0"/>
          <a:ext cx="0" cy="0"/>
          <a:chOff x="0" y="0"/>
          <a:chExt cx="0" cy="0"/>
        </a:xfrm>
      </p:grpSpPr>
      <p:sp>
        <p:nvSpPr>
          <p:cNvPr id="39" name="Google Shape;39;p8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8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7"/>
        <p:cNvGrpSpPr/>
        <p:nvPr/>
      </p:nvGrpSpPr>
      <p:grpSpPr>
        <a:xfrm>
          <a:off x="0" y="0"/>
          <a:ext cx="0" cy="0"/>
          <a:chOff x="0" y="0"/>
          <a:chExt cx="0" cy="0"/>
        </a:xfrm>
      </p:grpSpPr>
      <p:sp>
        <p:nvSpPr>
          <p:cNvPr id="48" name="Google Shape;48;p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52"/>
        <p:cNvGrpSpPr/>
        <p:nvPr/>
      </p:nvGrpSpPr>
      <p:grpSpPr>
        <a:xfrm>
          <a:off x="0" y="0"/>
          <a:ext cx="0" cy="0"/>
          <a:chOff x="0" y="0"/>
          <a:chExt cx="0" cy="0"/>
        </a:xfrm>
      </p:grpSpPr>
      <p:sp>
        <p:nvSpPr>
          <p:cNvPr id="53" name="Google Shape;53;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59"/>
        <p:cNvGrpSpPr/>
        <p:nvPr/>
      </p:nvGrpSpPr>
      <p:grpSpPr>
        <a:xfrm>
          <a:off x="0" y="0"/>
          <a:ext cx="0" cy="0"/>
          <a:chOff x="0" y="0"/>
          <a:chExt cx="0" cy="0"/>
        </a:xfrm>
      </p:grpSpPr>
      <p:sp>
        <p:nvSpPr>
          <p:cNvPr id="60" name="Google Shape;60;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5"/>
          <p:cNvSpPr>
            <a:spLocks noGrp="1"/>
          </p:cNvSpPr>
          <p:nvPr>
            <p:ph type="pic" idx="2"/>
          </p:nvPr>
        </p:nvSpPr>
        <p:spPr>
          <a:xfrm>
            <a:off x="5183188" y="987425"/>
            <a:ext cx="6172200" cy="4873625"/>
          </a:xfrm>
          <a:prstGeom prst="rect">
            <a:avLst/>
          </a:prstGeom>
          <a:noFill/>
          <a:ln>
            <a:noFill/>
          </a:ln>
        </p:spPr>
      </p:sp>
      <p:sp>
        <p:nvSpPr>
          <p:cNvPr id="62" name="Google Shape;62;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A9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A9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A9C"/>
                </a:solidFill>
                <a:latin typeface="Calibri"/>
                <a:ea typeface="Calibri"/>
                <a:cs typeface="Calibri"/>
                <a:sym typeface="Calibri"/>
              </a:defRPr>
            </a:lvl1pPr>
            <a:lvl2pPr marL="0" marR="0" lvl="1" indent="0" algn="r" rtl="0">
              <a:spcBef>
                <a:spcPts val="0"/>
              </a:spcBef>
              <a:buNone/>
              <a:defRPr sz="1200" b="0" i="0" u="none" strike="noStrike" cap="none">
                <a:solidFill>
                  <a:srgbClr val="888A9C"/>
                </a:solidFill>
                <a:latin typeface="Calibri"/>
                <a:ea typeface="Calibri"/>
                <a:cs typeface="Calibri"/>
                <a:sym typeface="Calibri"/>
              </a:defRPr>
            </a:lvl2pPr>
            <a:lvl3pPr marL="0" marR="0" lvl="2" indent="0" algn="r" rtl="0">
              <a:spcBef>
                <a:spcPts val="0"/>
              </a:spcBef>
              <a:buNone/>
              <a:defRPr sz="1200" b="0" i="0" u="none" strike="noStrike" cap="none">
                <a:solidFill>
                  <a:srgbClr val="888A9C"/>
                </a:solidFill>
                <a:latin typeface="Calibri"/>
                <a:ea typeface="Calibri"/>
                <a:cs typeface="Calibri"/>
                <a:sym typeface="Calibri"/>
              </a:defRPr>
            </a:lvl3pPr>
            <a:lvl4pPr marL="0" marR="0" lvl="3" indent="0" algn="r" rtl="0">
              <a:spcBef>
                <a:spcPts val="0"/>
              </a:spcBef>
              <a:buNone/>
              <a:defRPr sz="1200" b="0" i="0" u="none" strike="noStrike" cap="none">
                <a:solidFill>
                  <a:srgbClr val="888A9C"/>
                </a:solidFill>
                <a:latin typeface="Calibri"/>
                <a:ea typeface="Calibri"/>
                <a:cs typeface="Calibri"/>
                <a:sym typeface="Calibri"/>
              </a:defRPr>
            </a:lvl4pPr>
            <a:lvl5pPr marL="0" marR="0" lvl="4" indent="0" algn="r" rtl="0">
              <a:spcBef>
                <a:spcPts val="0"/>
              </a:spcBef>
              <a:buNone/>
              <a:defRPr sz="1200" b="0" i="0" u="none" strike="noStrike" cap="none">
                <a:solidFill>
                  <a:srgbClr val="888A9C"/>
                </a:solidFill>
                <a:latin typeface="Calibri"/>
                <a:ea typeface="Calibri"/>
                <a:cs typeface="Calibri"/>
                <a:sym typeface="Calibri"/>
              </a:defRPr>
            </a:lvl5pPr>
            <a:lvl6pPr marL="0" marR="0" lvl="5" indent="0" algn="r" rtl="0">
              <a:spcBef>
                <a:spcPts val="0"/>
              </a:spcBef>
              <a:buNone/>
              <a:defRPr sz="1200" b="0" i="0" u="none" strike="noStrike" cap="none">
                <a:solidFill>
                  <a:srgbClr val="888A9C"/>
                </a:solidFill>
                <a:latin typeface="Calibri"/>
                <a:ea typeface="Calibri"/>
                <a:cs typeface="Calibri"/>
                <a:sym typeface="Calibri"/>
              </a:defRPr>
            </a:lvl6pPr>
            <a:lvl7pPr marL="0" marR="0" lvl="6" indent="0" algn="r" rtl="0">
              <a:spcBef>
                <a:spcPts val="0"/>
              </a:spcBef>
              <a:buNone/>
              <a:defRPr sz="1200" b="0" i="0" u="none" strike="noStrike" cap="none">
                <a:solidFill>
                  <a:srgbClr val="888A9C"/>
                </a:solidFill>
                <a:latin typeface="Calibri"/>
                <a:ea typeface="Calibri"/>
                <a:cs typeface="Calibri"/>
                <a:sym typeface="Calibri"/>
              </a:defRPr>
            </a:lvl7pPr>
            <a:lvl8pPr marL="0" marR="0" lvl="7" indent="0" algn="r" rtl="0">
              <a:spcBef>
                <a:spcPts val="0"/>
              </a:spcBef>
              <a:buNone/>
              <a:defRPr sz="1200" b="0" i="0" u="none" strike="noStrike" cap="none">
                <a:solidFill>
                  <a:srgbClr val="888A9C"/>
                </a:solidFill>
                <a:latin typeface="Calibri"/>
                <a:ea typeface="Calibri"/>
                <a:cs typeface="Calibri"/>
                <a:sym typeface="Calibri"/>
              </a:defRPr>
            </a:lvl8pPr>
            <a:lvl9pPr marL="0" marR="0" lvl="8" indent="0" algn="r" rtl="0">
              <a:spcBef>
                <a:spcPts val="0"/>
              </a:spcBef>
              <a:buNone/>
              <a:defRPr sz="1200" b="0" i="0" u="none" strike="noStrike" cap="none">
                <a:solidFill>
                  <a:srgbClr val="888A9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5" name="Google Shape;155;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teknoloji@marmara.edu.t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hyperlink" Target="https://avesis.marmara.edu.tr/15070/yayinlar"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https://avesis.marmara.edu.tr/15193/yayinlar"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avesis.marmara.edu.tr/odemir/yayinlar" TargetMode="External"/><Relationship Id="rId3" Type="http://schemas.openxmlformats.org/officeDocument/2006/relationships/image" Target="../media/image31.jpg"/><Relationship Id="rId7" Type="http://schemas.openxmlformats.org/officeDocument/2006/relationships/hyperlink" Target="https://avesis.marmara.edu.tr/odemir"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hyperlink" Target="https://avesis.marmara.edu.tr/alibuldu/yayinlar" TargetMode="External"/><Relationship Id="rId4" Type="http://schemas.openxmlformats.org/officeDocument/2006/relationships/hyperlink" Target="https://avesis.marmara.edu.tr/alibuldu"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avesis.marmara.edu.tr/buketb"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hyperlink" Target="https://avesis.marmara.edu.tr/kazim.yildiz"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avesis.marmara.edu.tr/berna.altinel" TargetMode="External"/><Relationship Id="rId3" Type="http://schemas.openxmlformats.org/officeDocument/2006/relationships/hyperlink" Target="https://avesis.marmara.edu.tr/oakgun" TargetMode="External"/><Relationship Id="rId7" Type="http://schemas.openxmlformats.org/officeDocument/2006/relationships/hyperlink" Target="https://avesis.marmara.edu.tr/buketb"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hyperlink" Target="https://avesis.marmara.edu.tr/oakgun/yayinlar" TargetMode="External"/><Relationship Id="rId9" Type="http://schemas.openxmlformats.org/officeDocument/2006/relationships/hyperlink" Target="https://avesis.marmara.edu.tr/berna.altinel/yayinla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hyperlink" Target="https://avesis.marmara.edu.tr/emre.ulku" TargetMode="External"/><Relationship Id="rId7"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hyperlink" Target="https://avesis.marmara.edu.tr/anil.bas/yayinlar" TargetMode="External"/><Relationship Id="rId5" Type="http://schemas.openxmlformats.org/officeDocument/2006/relationships/hyperlink" Target="https://avesis.marmara.edu.tr/anil.bas" TargetMode="External"/><Relationship Id="rId4" Type="http://schemas.openxmlformats.org/officeDocument/2006/relationships/hyperlink" Target="https://avesis.marmara.edu.tr/emre.ulku/yayinlar"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vesis.marmara.edu.tr/ali.sarikas/yayinlar" TargetMode="External"/><Relationship Id="rId3" Type="http://schemas.openxmlformats.org/officeDocument/2006/relationships/hyperlink" Target="https://avesis.marmara.edu.tr/anil.bas" TargetMode="External"/><Relationship Id="rId7" Type="http://schemas.openxmlformats.org/officeDocument/2006/relationships/hyperlink" Target="https://avesis.marmara.edu.tr/berna.altinel"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hyperlink" Target="https://avesis.marmara.edu.tr/gkaratas/yayinla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s://avesis.marmara.edu.tr/abdullah.bal" TargetMode="External"/><Relationship Id="rId7"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41.jpg"/><Relationship Id="rId5" Type="http://schemas.openxmlformats.org/officeDocument/2006/relationships/hyperlink" Target="https://avesis.marmara.edu.tr/abdulsamet.aktas/yayinlar" TargetMode="External"/><Relationship Id="rId4" Type="http://schemas.openxmlformats.org/officeDocument/2006/relationships/hyperlink" Target="https://avesis.marmara.edu.tr/abdulsamet.aktas"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avesis.marmara.edu.tr/14523" TargetMode="External"/><Relationship Id="rId7"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hyperlink" Target="https://avesis.marmara.edu.tr/14501/yayinlar" TargetMode="External"/><Relationship Id="rId5" Type="http://schemas.openxmlformats.org/officeDocument/2006/relationships/hyperlink" Target="https://avesis.marmara.edu.tr/abdulsamet.aktas" TargetMode="External"/><Relationship Id="rId4" Type="http://schemas.openxmlformats.org/officeDocument/2006/relationships/hyperlink" Target="https://avesis.marmara.edu.tr/14523/yayinlar"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vesis.marmara.edu.tr/14920/publications" TargetMode="External"/><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hyperlink" Target="https://avesis.marmara.edu.tr/14921/publicatio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avesis.marmara.edu.tr/14923/publications"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48.jpg"/><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hyperlink" Target="https://avesis.marmara.edu.tr/14923/publications" TargetMode="External"/><Relationship Id="rId7"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hyperlink" Target="https://avesis.marmara.edu.tr/15469" TargetMode="External"/><Relationship Id="rId4" Type="http://schemas.openxmlformats.org/officeDocument/2006/relationships/hyperlink" Target="https://avesis.marmara.edu.tr/15397"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s://tr.wikipedia.org/wiki/Ki%C5%9Fisel_geli%C5%9Fim" TargetMode="External"/><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58.jpg"/></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60.jp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jpg"/><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84.jpg"/></Relationships>
</file>

<file path=ppt/slides/_rels/slide6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86.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1"/>
          <p:cNvSpPr txBox="1"/>
          <p:nvPr/>
        </p:nvSpPr>
        <p:spPr>
          <a:xfrm>
            <a:off x="2057534" y="1045117"/>
            <a:ext cx="8386762" cy="4355019"/>
          </a:xfrm>
          <a:prstGeom prst="rect">
            <a:avLst/>
          </a:prstGeom>
          <a:noFill/>
          <a:ln>
            <a:noFill/>
          </a:ln>
        </p:spPr>
        <p:txBody>
          <a:bodyPr spcFirstLastPara="1" wrap="square" lIns="91425" tIns="45700" rIns="91425" bIns="45700" anchor="ctr" anchorCtr="0">
            <a:normAutofit fontScale="45000" lnSpcReduction="20000"/>
          </a:bodyPr>
          <a:lstStyle/>
          <a:p>
            <a:pPr marL="0" marR="0" lvl="0" indent="0" algn="ctr" rtl="0">
              <a:lnSpc>
                <a:spcPct val="170000"/>
              </a:lnSpc>
              <a:spcBef>
                <a:spcPts val="0"/>
              </a:spcBef>
              <a:spcAft>
                <a:spcPts val="0"/>
              </a:spcAft>
              <a:buClr>
                <a:srgbClr val="0070C0"/>
              </a:buClr>
              <a:buSzPct val="100000"/>
              <a:buFont typeface="Calibri"/>
              <a:buNone/>
            </a:pPr>
            <a:r>
              <a:rPr lang="tr-TR" sz="8000" b="1" i="0" u="none" strike="noStrike" cap="none">
                <a:solidFill>
                  <a:srgbClr val="0070C0"/>
                </a:solidFill>
                <a:latin typeface="Calibri"/>
                <a:ea typeface="Calibri"/>
                <a:cs typeface="Calibri"/>
                <a:sym typeface="Calibri"/>
              </a:rPr>
              <a:t>MARMARA ÜNİVERSİTESİ</a:t>
            </a:r>
            <a:br>
              <a:rPr lang="tr-TR" sz="6700" b="1" i="0" u="none" strike="noStrike" cap="none">
                <a:solidFill>
                  <a:srgbClr val="0070C0"/>
                </a:solidFill>
                <a:latin typeface="Calibri"/>
                <a:ea typeface="Calibri"/>
                <a:cs typeface="Calibri"/>
                <a:sym typeface="Calibri"/>
              </a:rPr>
            </a:br>
            <a:r>
              <a:rPr lang="tr-TR" sz="7100" b="1" i="0" u="none" strike="noStrike" cap="none">
                <a:solidFill>
                  <a:srgbClr val="FC6508"/>
                </a:solidFill>
                <a:latin typeface="Calibri"/>
                <a:ea typeface="Calibri"/>
                <a:cs typeface="Calibri"/>
                <a:sym typeface="Calibri"/>
              </a:rPr>
              <a:t>TEKNOLOJİ FAKÜLTESİ</a:t>
            </a:r>
            <a:br>
              <a:rPr lang="tr-TR" sz="6000" b="1" i="0" u="none" strike="noStrike" cap="none">
                <a:solidFill>
                  <a:srgbClr val="FC6508"/>
                </a:solidFill>
                <a:latin typeface="Calibri"/>
                <a:ea typeface="Calibri"/>
                <a:cs typeface="Calibri"/>
                <a:sym typeface="Calibri"/>
              </a:rPr>
            </a:br>
            <a:br>
              <a:rPr lang="tr-TR" sz="4400" b="1" i="0" u="none" strike="noStrike" cap="none">
                <a:solidFill>
                  <a:srgbClr val="FC6508"/>
                </a:solidFill>
                <a:latin typeface="Calibri"/>
                <a:ea typeface="Calibri"/>
                <a:cs typeface="Calibri"/>
                <a:sym typeface="Calibri"/>
              </a:rPr>
            </a:br>
            <a:endParaRPr sz="4400" b="1" i="0" u="none" strike="noStrike" cap="none">
              <a:solidFill>
                <a:srgbClr val="FC6508"/>
              </a:solidFill>
              <a:latin typeface="Calibri"/>
              <a:ea typeface="Calibri"/>
              <a:cs typeface="Calibri"/>
              <a:sym typeface="Calibri"/>
            </a:endParaRPr>
          </a:p>
          <a:p>
            <a:pPr marL="0" marR="0" lvl="0" indent="0" algn="ctr" rtl="0">
              <a:lnSpc>
                <a:spcPct val="170000"/>
              </a:lnSpc>
              <a:spcBef>
                <a:spcPts val="0"/>
              </a:spcBef>
              <a:spcAft>
                <a:spcPts val="0"/>
              </a:spcAft>
              <a:buClr>
                <a:schemeClr val="dk1"/>
              </a:buClr>
              <a:buSzPct val="100000"/>
              <a:buFont typeface="Calibri"/>
              <a:buNone/>
            </a:pPr>
            <a:endParaRPr sz="2400" b="1" i="0" u="none" strike="noStrike" cap="none">
              <a:solidFill>
                <a:srgbClr val="FC6508"/>
              </a:solidFill>
              <a:latin typeface="Calibri"/>
              <a:ea typeface="Calibri"/>
              <a:cs typeface="Calibri"/>
              <a:sym typeface="Calibri"/>
            </a:endParaRPr>
          </a:p>
          <a:p>
            <a:pPr marL="0" marR="0" lvl="0" indent="0" algn="ctr" rtl="0">
              <a:lnSpc>
                <a:spcPct val="170000"/>
              </a:lnSpc>
              <a:spcBef>
                <a:spcPts val="0"/>
              </a:spcBef>
              <a:spcAft>
                <a:spcPts val="0"/>
              </a:spcAft>
              <a:buClr>
                <a:srgbClr val="002060"/>
              </a:buClr>
              <a:buSzPct val="100000"/>
              <a:buFont typeface="Calibri"/>
              <a:buNone/>
            </a:pPr>
            <a:r>
              <a:rPr lang="tr-TR" sz="3100" b="1">
                <a:solidFill>
                  <a:srgbClr val="002060"/>
                </a:solidFill>
                <a:latin typeface="Calibri"/>
                <a:ea typeface="Calibri"/>
                <a:cs typeface="Calibri"/>
                <a:sym typeface="Calibri"/>
              </a:rPr>
              <a:t>Recep Tayyip Erdoğan Külliyesi Maltepe </a:t>
            </a:r>
            <a:r>
              <a:rPr lang="tr-TR" sz="3100" b="1" i="0" u="none" strike="noStrike" cap="none">
                <a:solidFill>
                  <a:srgbClr val="002060"/>
                </a:solidFill>
                <a:latin typeface="Calibri"/>
                <a:ea typeface="Calibri"/>
                <a:cs typeface="Calibri"/>
                <a:sym typeface="Calibri"/>
              </a:rPr>
              <a:t>Yerleşkesi </a:t>
            </a:r>
            <a:r>
              <a:rPr lang="tr-TR" sz="3100" b="1">
                <a:solidFill>
                  <a:srgbClr val="002060"/>
                </a:solidFill>
                <a:latin typeface="Calibri"/>
                <a:ea typeface="Calibri"/>
                <a:cs typeface="Calibri"/>
                <a:sym typeface="Calibri"/>
              </a:rPr>
              <a:t>Maltepe</a:t>
            </a:r>
            <a:r>
              <a:rPr lang="tr-TR" sz="3100" b="1" i="0" u="none" strike="noStrike" cap="none">
                <a:solidFill>
                  <a:srgbClr val="002060"/>
                </a:solidFill>
                <a:latin typeface="Calibri"/>
                <a:ea typeface="Calibri"/>
                <a:cs typeface="Calibri"/>
                <a:sym typeface="Calibri"/>
              </a:rPr>
              <a:t>/İSTANBUL</a:t>
            </a:r>
            <a:endParaRPr/>
          </a:p>
          <a:p>
            <a:pPr marL="0" marR="0" lvl="0" indent="0" algn="ctr" rtl="0">
              <a:lnSpc>
                <a:spcPct val="90000"/>
              </a:lnSpc>
              <a:spcBef>
                <a:spcPts val="0"/>
              </a:spcBef>
              <a:spcAft>
                <a:spcPts val="0"/>
              </a:spcAft>
              <a:buClr>
                <a:srgbClr val="002060"/>
              </a:buClr>
              <a:buSzPct val="100000"/>
              <a:buFont typeface="Calibri"/>
              <a:buNone/>
            </a:pPr>
            <a:br>
              <a:rPr lang="tr-TR" sz="3100" b="1" i="0" u="none" strike="noStrike" cap="none">
                <a:solidFill>
                  <a:srgbClr val="002060"/>
                </a:solidFill>
                <a:latin typeface="Calibri"/>
                <a:ea typeface="Calibri"/>
                <a:cs typeface="Calibri"/>
                <a:sym typeface="Calibri"/>
              </a:rPr>
            </a:br>
            <a:r>
              <a:rPr lang="tr-TR" sz="3100" b="1" i="0" u="none" strike="noStrike" cap="none">
                <a:solidFill>
                  <a:srgbClr val="002060"/>
                </a:solidFill>
                <a:latin typeface="Calibri"/>
                <a:ea typeface="Calibri"/>
                <a:cs typeface="Calibri"/>
                <a:sym typeface="Calibri"/>
              </a:rPr>
              <a:t>Tel : (0216) 777 40 00 – Faks: (0216) 777 40 01</a:t>
            </a:r>
            <a:endParaRPr/>
          </a:p>
          <a:p>
            <a:pPr marL="0" marR="0" lvl="0" indent="0" algn="ctr" rtl="0">
              <a:lnSpc>
                <a:spcPct val="90000"/>
              </a:lnSpc>
              <a:spcBef>
                <a:spcPts val="0"/>
              </a:spcBef>
              <a:spcAft>
                <a:spcPts val="0"/>
              </a:spcAft>
              <a:buClr>
                <a:srgbClr val="002060"/>
              </a:buClr>
              <a:buSzPct val="100000"/>
              <a:buFont typeface="Calibri"/>
              <a:buNone/>
            </a:pPr>
            <a:br>
              <a:rPr lang="tr-TR" sz="3100" b="1" i="0" u="none" strike="noStrike" cap="none">
                <a:solidFill>
                  <a:srgbClr val="002060"/>
                </a:solidFill>
                <a:latin typeface="Calibri"/>
                <a:ea typeface="Calibri"/>
                <a:cs typeface="Calibri"/>
                <a:sym typeface="Calibri"/>
              </a:rPr>
            </a:br>
            <a:r>
              <a:rPr lang="tr-TR" sz="3100" b="1" i="0" u="sng" strike="noStrike" cap="none">
                <a:solidFill>
                  <a:srgbClr val="0070C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teknoloji@marmara.edu.tr</a:t>
            </a:r>
            <a:endParaRPr sz="3100" b="1" i="0" u="none" strike="noStrike" cap="none">
              <a:solidFill>
                <a:srgbClr val="0070C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ct val="100000"/>
              <a:buFont typeface="Calibri"/>
              <a:buNone/>
            </a:pPr>
            <a:endParaRPr sz="3100" b="1" i="0" u="none" strike="noStrike" cap="none">
              <a:solidFill>
                <a:srgbClr val="0070C0"/>
              </a:solidFill>
              <a:latin typeface="Calibri"/>
              <a:ea typeface="Calibri"/>
              <a:cs typeface="Calibri"/>
              <a:sym typeface="Calibri"/>
            </a:endParaRPr>
          </a:p>
          <a:p>
            <a:pPr marL="0" marR="0" lvl="0" indent="0" algn="ctr" rtl="0">
              <a:lnSpc>
                <a:spcPct val="90000"/>
              </a:lnSpc>
              <a:spcBef>
                <a:spcPts val="0"/>
              </a:spcBef>
              <a:spcAft>
                <a:spcPts val="0"/>
              </a:spcAft>
              <a:buClr>
                <a:srgbClr val="0070C0"/>
              </a:buClr>
              <a:buSzPct val="100000"/>
              <a:buFont typeface="Calibri"/>
              <a:buNone/>
            </a:pPr>
            <a:r>
              <a:rPr lang="tr-TR" sz="3600" b="1" i="0" u="none" strike="noStrike" cap="none">
                <a:solidFill>
                  <a:srgbClr val="0070C0"/>
                </a:solidFill>
                <a:latin typeface="Calibri"/>
                <a:ea typeface="Calibri"/>
                <a:cs typeface="Calibri"/>
                <a:sym typeface="Calibri"/>
              </a:rPr>
              <a:t>https://teknoloji.marmara.edu.tr</a:t>
            </a:r>
            <a:br>
              <a:rPr lang="tr-TR" sz="2700" b="1" i="0" u="none" strike="noStrike" cap="none">
                <a:solidFill>
                  <a:srgbClr val="0070C0"/>
                </a:solidFill>
                <a:latin typeface="Calibri"/>
                <a:ea typeface="Calibri"/>
                <a:cs typeface="Calibri"/>
                <a:sym typeface="Calibri"/>
              </a:rPr>
            </a:br>
            <a:endParaRPr sz="2700" b="1" i="0" u="none" strike="noStrike" cap="none">
              <a:solidFill>
                <a:srgbClr val="0070C0"/>
              </a:solidFill>
              <a:latin typeface="Calibri"/>
              <a:ea typeface="Calibri"/>
              <a:cs typeface="Calibri"/>
              <a:sym typeface="Calibri"/>
            </a:endParaRPr>
          </a:p>
        </p:txBody>
      </p:sp>
      <p:pic>
        <p:nvPicPr>
          <p:cNvPr id="233" name="Google Shape;233;p1"/>
          <p:cNvPicPr preferRelativeResize="0"/>
          <p:nvPr/>
        </p:nvPicPr>
        <p:blipFill rotWithShape="1">
          <a:blip r:embed="rId5">
            <a:alphaModFix/>
          </a:blip>
          <a:srcRect l="32838" t="74318" r="241" b="1252"/>
          <a:stretch/>
        </p:blipFill>
        <p:spPr>
          <a:xfrm>
            <a:off x="3546902" y="2850333"/>
            <a:ext cx="5408025" cy="744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1"/>
          <p:cNvSpPr txBox="1"/>
          <p:nvPr/>
        </p:nvSpPr>
        <p:spPr>
          <a:xfrm>
            <a:off x="938813" y="957431"/>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FC6508"/>
              </a:buClr>
              <a:buSzPts val="4400"/>
              <a:buFont typeface="Calibri"/>
              <a:buNone/>
            </a:pPr>
            <a:r>
              <a:rPr lang="tr-TR" sz="4400" b="1" i="0" u="none" strike="noStrike" cap="none">
                <a:solidFill>
                  <a:srgbClr val="FC6508"/>
                </a:solidFill>
                <a:latin typeface="Calibri"/>
                <a:ea typeface="Calibri"/>
                <a:cs typeface="Calibri"/>
                <a:sym typeface="Calibri"/>
              </a:rPr>
              <a:t>Akademik Personel Sayılarımız</a:t>
            </a:r>
            <a:endParaRPr/>
          </a:p>
        </p:txBody>
      </p:sp>
      <p:graphicFrame>
        <p:nvGraphicFramePr>
          <p:cNvPr id="361" name="Google Shape;361;p11"/>
          <p:cNvGraphicFramePr/>
          <p:nvPr>
            <p:extLst>
              <p:ext uri="{D42A27DB-BD31-4B8C-83A1-F6EECF244321}">
                <p14:modId xmlns:p14="http://schemas.microsoft.com/office/powerpoint/2010/main" val="2680856867"/>
              </p:ext>
            </p:extLst>
          </p:nvPr>
        </p:nvGraphicFramePr>
        <p:xfrm>
          <a:off x="1407885" y="1887113"/>
          <a:ext cx="9587875" cy="4520450"/>
        </p:xfrm>
        <a:graphic>
          <a:graphicData uri="http://schemas.openxmlformats.org/drawingml/2006/table">
            <a:tbl>
              <a:tblPr>
                <a:noFill/>
                <a:tableStyleId>{7D16248B-5978-4C92-ADF9-E0FD50D52786}</a:tableStyleId>
              </a:tblPr>
              <a:tblGrid>
                <a:gridCol w="3773000">
                  <a:extLst>
                    <a:ext uri="{9D8B030D-6E8A-4147-A177-3AD203B41FA5}">
                      <a16:colId xmlns:a16="http://schemas.microsoft.com/office/drawing/2014/main" val="20000"/>
                    </a:ext>
                  </a:extLst>
                </a:gridCol>
                <a:gridCol w="660850">
                  <a:extLst>
                    <a:ext uri="{9D8B030D-6E8A-4147-A177-3AD203B41FA5}">
                      <a16:colId xmlns:a16="http://schemas.microsoft.com/office/drawing/2014/main" val="20001"/>
                    </a:ext>
                  </a:extLst>
                </a:gridCol>
                <a:gridCol w="608675">
                  <a:extLst>
                    <a:ext uri="{9D8B030D-6E8A-4147-A177-3AD203B41FA5}">
                      <a16:colId xmlns:a16="http://schemas.microsoft.com/office/drawing/2014/main" val="20002"/>
                    </a:ext>
                  </a:extLst>
                </a:gridCol>
                <a:gridCol w="799000">
                  <a:extLst>
                    <a:ext uri="{9D8B030D-6E8A-4147-A177-3AD203B41FA5}">
                      <a16:colId xmlns:a16="http://schemas.microsoft.com/office/drawing/2014/main" val="20003"/>
                    </a:ext>
                  </a:extLst>
                </a:gridCol>
                <a:gridCol w="994300">
                  <a:extLst>
                    <a:ext uri="{9D8B030D-6E8A-4147-A177-3AD203B41FA5}">
                      <a16:colId xmlns:a16="http://schemas.microsoft.com/office/drawing/2014/main" val="20004"/>
                    </a:ext>
                  </a:extLst>
                </a:gridCol>
                <a:gridCol w="949900">
                  <a:extLst>
                    <a:ext uri="{9D8B030D-6E8A-4147-A177-3AD203B41FA5}">
                      <a16:colId xmlns:a16="http://schemas.microsoft.com/office/drawing/2014/main" val="20005"/>
                    </a:ext>
                  </a:extLst>
                </a:gridCol>
                <a:gridCol w="261325">
                  <a:extLst>
                    <a:ext uri="{9D8B030D-6E8A-4147-A177-3AD203B41FA5}">
                      <a16:colId xmlns:a16="http://schemas.microsoft.com/office/drawing/2014/main" val="20006"/>
                    </a:ext>
                  </a:extLst>
                </a:gridCol>
                <a:gridCol w="768475">
                  <a:extLst>
                    <a:ext uri="{9D8B030D-6E8A-4147-A177-3AD203B41FA5}">
                      <a16:colId xmlns:a16="http://schemas.microsoft.com/office/drawing/2014/main" val="20007"/>
                    </a:ext>
                  </a:extLst>
                </a:gridCol>
                <a:gridCol w="271775">
                  <a:extLst>
                    <a:ext uri="{9D8B030D-6E8A-4147-A177-3AD203B41FA5}">
                      <a16:colId xmlns:a16="http://schemas.microsoft.com/office/drawing/2014/main" val="20008"/>
                    </a:ext>
                  </a:extLst>
                </a:gridCol>
                <a:gridCol w="500575">
                  <a:extLst>
                    <a:ext uri="{9D8B030D-6E8A-4147-A177-3AD203B41FA5}">
                      <a16:colId xmlns:a16="http://schemas.microsoft.com/office/drawing/2014/main" val="20009"/>
                    </a:ext>
                  </a:extLst>
                </a:gridCol>
              </a:tblGrid>
              <a:tr h="330125">
                <a:tc>
                  <a:txBody>
                    <a:bodyPr/>
                    <a:lstStyle/>
                    <a:p>
                      <a:pPr marL="0" marR="0" lvl="0" indent="0" algn="ctr" rtl="0">
                        <a:spcBef>
                          <a:spcPts val="0"/>
                        </a:spcBef>
                        <a:spcAft>
                          <a:spcPts val="0"/>
                        </a:spcAft>
                        <a:buNone/>
                      </a:pPr>
                      <a:r>
                        <a:rPr lang="tr-TR" sz="2000" b="0" i="0" u="none" strike="noStrike" cap="none">
                          <a:solidFill>
                            <a:srgbClr val="000000"/>
                          </a:solidFill>
                          <a:latin typeface="Calibri"/>
                          <a:ea typeface="Calibri"/>
                          <a:cs typeface="Calibri"/>
                          <a:sym typeface="Calibri"/>
                        </a:rPr>
                        <a:t> </a:t>
                      </a:r>
                      <a:r>
                        <a:rPr lang="tr-TR" sz="2800" b="1" i="0" u="none" strike="noStrike" cap="none">
                          <a:solidFill>
                            <a:srgbClr val="000000"/>
                          </a:solidFill>
                          <a:latin typeface="Calibri"/>
                          <a:ea typeface="Calibri"/>
                          <a:cs typeface="Calibri"/>
                          <a:sym typeface="Calibri"/>
                        </a:rPr>
                        <a:t>BÖLÜM</a:t>
                      </a:r>
                      <a:endParaRPr sz="2800" b="1" i="0" u="none" strike="noStrike" cap="none">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Prof.</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Doç.</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Dr.Öğr.Üyesi</a:t>
                      </a:r>
                      <a:endParaRPr sz="2000" b="1" i="0" u="none" strike="noStrike" cap="none">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Öğr.Gör.</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Dr.Araş.Gör.</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gridSpan="2">
                  <a:txBody>
                    <a:bodyPr/>
                    <a:lstStyle/>
                    <a:p>
                      <a:pPr marL="0" marR="0" lvl="0" indent="0" algn="ctr" rtl="0">
                        <a:spcBef>
                          <a:spcPts val="0"/>
                        </a:spcBef>
                        <a:spcAft>
                          <a:spcPts val="0"/>
                        </a:spcAft>
                        <a:buNone/>
                      </a:pPr>
                      <a:r>
                        <a:rPr lang="tr-TR" sz="2000" b="1" i="0" u="none" strike="noStrike" cap="none">
                          <a:solidFill>
                            <a:srgbClr val="000000"/>
                          </a:solidFill>
                          <a:latin typeface="Calibri"/>
                          <a:ea typeface="Calibri"/>
                          <a:cs typeface="Calibri"/>
                          <a:sym typeface="Calibri"/>
                        </a:rPr>
                        <a:t>Araş.Gör.</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hMerge="1">
                  <a:txBody>
                    <a:bodyPr/>
                    <a:lstStyle/>
                    <a:p>
                      <a:endParaRPr lang="tr-TR"/>
                    </a:p>
                  </a:txBody>
                  <a:tcPr/>
                </a:tc>
                <a:tc gridSpan="2">
                  <a:txBody>
                    <a:bodyPr/>
                    <a:lstStyle/>
                    <a:p>
                      <a:pPr marL="0" marR="0" lvl="0" indent="0" algn="l" rtl="0">
                        <a:spcBef>
                          <a:spcPts val="0"/>
                        </a:spcBef>
                        <a:spcAft>
                          <a:spcPts val="0"/>
                        </a:spcAft>
                        <a:buNone/>
                      </a:pPr>
                      <a:endParaRPr sz="1800"/>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0"/>
                  </a:ext>
                </a:extLst>
              </a:tr>
              <a:tr h="330125">
                <a:tc>
                  <a:txBody>
                    <a:bodyPr/>
                    <a:lstStyle/>
                    <a:p>
                      <a:pPr marL="0" marR="0" lvl="0" indent="0" algn="l" rtl="0">
                        <a:spcBef>
                          <a:spcPts val="0"/>
                        </a:spcBef>
                        <a:spcAft>
                          <a:spcPts val="0"/>
                        </a:spcAft>
                        <a:buNone/>
                      </a:pPr>
                      <a:r>
                        <a:rPr lang="tr-TR" sz="2000" b="0" i="0" u="none" strike="noStrike">
                          <a:solidFill>
                            <a:srgbClr val="000000"/>
                          </a:solidFill>
                          <a:latin typeface="Calibri"/>
                          <a:ea typeface="Calibri"/>
                          <a:cs typeface="Calibri"/>
                          <a:sym typeface="Calibri"/>
                        </a:rPr>
                        <a:t> Bilgisayar Mühendisliği</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3</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5</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5</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ea typeface="Calibri"/>
                          <a:cs typeface="Calibri"/>
                          <a:sym typeface="Calibri"/>
                        </a:rPr>
                        <a:t>0</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ea typeface="Calibri"/>
                          <a:cs typeface="Calibri"/>
                          <a:sym typeface="Calibri"/>
                        </a:rPr>
                        <a:t>0</a:t>
                      </a:r>
                      <a:endParaRPr sz="2000" b="0" i="0" u="none" strike="noStrike" dirty="0">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2000" dirty="0">
                          <a:latin typeface="Calibri"/>
                          <a:ea typeface="Calibri"/>
                          <a:cs typeface="Calibri"/>
                          <a:sym typeface="Calibri"/>
                        </a:rPr>
                        <a:t>10</a:t>
                      </a:r>
                      <a:endParaRPr sz="2000" dirty="0">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1"/>
                  </a:ext>
                </a:extLst>
              </a:tr>
              <a:tr h="330125">
                <a:tc>
                  <a:txBody>
                    <a:bodyPr/>
                    <a:lstStyle/>
                    <a:p>
                      <a:pPr marL="0" marR="0" lvl="0" indent="0" algn="l" rtl="0">
                        <a:spcBef>
                          <a:spcPts val="0"/>
                        </a:spcBef>
                        <a:spcAft>
                          <a:spcPts val="0"/>
                        </a:spcAft>
                        <a:buNone/>
                      </a:pPr>
                      <a:r>
                        <a:rPr lang="tr-TR" sz="2000" b="0" i="0" u="none" strike="noStrike">
                          <a:solidFill>
                            <a:srgbClr val="000000"/>
                          </a:solidFill>
                          <a:latin typeface="Calibri"/>
                          <a:ea typeface="Calibri"/>
                          <a:cs typeface="Calibri"/>
                          <a:sym typeface="Calibri"/>
                        </a:rPr>
                        <a:t> Elektrik-Elektronik Mühendisliği</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dirty="0">
                          <a:latin typeface="Calibri"/>
                          <a:cs typeface="Calibri"/>
                          <a:sym typeface="Calibri"/>
                        </a:rPr>
                        <a:t>9</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4</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9</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a:solidFill>
                            <a:srgbClr val="000000"/>
                          </a:solidFill>
                          <a:latin typeface="Calibri"/>
                          <a:ea typeface="Calibri"/>
                          <a:cs typeface="Calibri"/>
                          <a:sym typeface="Calibri"/>
                        </a:rPr>
                        <a:t>1</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cs typeface="Calibri"/>
                          <a:sym typeface="Calibri"/>
                        </a:rPr>
                        <a:t>1</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1600" dirty="0"/>
                        <a:t>11</a:t>
                      </a:r>
                      <a:endParaRPr sz="16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2"/>
                  </a:ext>
                </a:extLst>
              </a:tr>
              <a:tr h="330125">
                <a:tc>
                  <a:txBody>
                    <a:bodyPr/>
                    <a:lstStyle/>
                    <a:p>
                      <a:pPr marL="0" marR="0" lvl="0" indent="0" algn="l" rtl="0">
                        <a:lnSpc>
                          <a:spcPct val="100000"/>
                        </a:lnSpc>
                        <a:spcBef>
                          <a:spcPts val="0"/>
                        </a:spcBef>
                        <a:spcAft>
                          <a:spcPts val="0"/>
                        </a:spcAft>
                        <a:buClr>
                          <a:srgbClr val="000000"/>
                        </a:buClr>
                        <a:buSzPts val="2000"/>
                        <a:buFont typeface="Calibri"/>
                        <a:buNone/>
                      </a:pPr>
                      <a:r>
                        <a:rPr lang="tr-TR" sz="2000" b="0" i="0" u="none" strike="noStrike">
                          <a:solidFill>
                            <a:srgbClr val="000000"/>
                          </a:solidFill>
                          <a:latin typeface="Calibri"/>
                          <a:ea typeface="Calibri"/>
                          <a:cs typeface="Calibri"/>
                          <a:sym typeface="Calibri"/>
                        </a:rPr>
                        <a:t> Makine Mühendisliği</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dirty="0">
                          <a:latin typeface="Calibri"/>
                          <a:cs typeface="Calibri"/>
                          <a:sym typeface="Calibri"/>
                        </a:rPr>
                        <a:t>8</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ea typeface="Calibri"/>
                          <a:cs typeface="Calibri"/>
                          <a:sym typeface="Calibri"/>
                        </a:rPr>
                        <a:t>7</a:t>
                      </a:r>
                      <a:endParaRPr sz="2000" b="0" i="0" u="none" strike="noStrike" dirty="0">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7</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a:solidFill>
                            <a:srgbClr val="000000"/>
                          </a:solidFill>
                          <a:latin typeface="Calibri"/>
                          <a:ea typeface="Calibri"/>
                          <a:cs typeface="Calibri"/>
                          <a:sym typeface="Calibri"/>
                        </a:rPr>
                        <a:t>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0</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2000" b="0" i="0" u="none" strike="noStrike" dirty="0">
                          <a:solidFill>
                            <a:srgbClr val="000000"/>
                          </a:solidFill>
                          <a:latin typeface="Calibri"/>
                          <a:ea typeface="Calibri"/>
                          <a:cs typeface="Calibri"/>
                          <a:sym typeface="Calibri"/>
                        </a:rPr>
                        <a:t>2</a:t>
                      </a:r>
                      <a:endParaRPr sz="2000" b="0" i="0" u="none" strike="noStrike" dirty="0">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3"/>
                  </a:ext>
                </a:extLst>
              </a:tr>
              <a:tr h="330125">
                <a:tc>
                  <a:txBody>
                    <a:bodyPr/>
                    <a:lstStyle/>
                    <a:p>
                      <a:pPr marL="0" marR="0" lvl="0" indent="0" algn="l" rtl="0">
                        <a:lnSpc>
                          <a:spcPct val="100000"/>
                        </a:lnSpc>
                        <a:spcBef>
                          <a:spcPts val="0"/>
                        </a:spcBef>
                        <a:spcAft>
                          <a:spcPts val="0"/>
                        </a:spcAft>
                        <a:buClr>
                          <a:srgbClr val="000000"/>
                        </a:buClr>
                        <a:buSzPts val="2000"/>
                        <a:buFont typeface="Calibri"/>
                        <a:buNone/>
                      </a:pPr>
                      <a:r>
                        <a:rPr lang="tr-TR" sz="2000" b="0" i="0" u="none" strike="noStrike">
                          <a:solidFill>
                            <a:srgbClr val="000000"/>
                          </a:solidFill>
                          <a:latin typeface="Calibri"/>
                          <a:ea typeface="Calibri"/>
                          <a:cs typeface="Calibri"/>
                          <a:sym typeface="Calibri"/>
                        </a:rPr>
                        <a:t> Mekatronik  Mühendisliği</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dirty="0">
                          <a:latin typeface="Calibri"/>
                          <a:cs typeface="Calibri"/>
                          <a:sym typeface="Calibri"/>
                        </a:rPr>
                        <a:t>4</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cs typeface="Calibri"/>
                          <a:sym typeface="Calibri"/>
                        </a:rPr>
                        <a:t>0</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9</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a:solidFill>
                            <a:srgbClr val="000000"/>
                          </a:solidFill>
                          <a:latin typeface="Calibri"/>
                          <a:ea typeface="Calibri"/>
                          <a:cs typeface="Calibri"/>
                          <a:sym typeface="Calibri"/>
                        </a:rPr>
                        <a:t>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cs typeface="Calibri"/>
                          <a:sym typeface="Calibri"/>
                        </a:rPr>
                        <a:t>1</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1600" dirty="0"/>
                        <a:t>3</a:t>
                      </a:r>
                      <a:endParaRPr sz="16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4"/>
                  </a:ext>
                </a:extLst>
              </a:tr>
              <a:tr h="330125">
                <a:tc>
                  <a:txBody>
                    <a:bodyPr/>
                    <a:lstStyle/>
                    <a:p>
                      <a:pPr marL="0" marR="0" lvl="0" indent="0" algn="l" rtl="0">
                        <a:lnSpc>
                          <a:spcPct val="100000"/>
                        </a:lnSpc>
                        <a:spcBef>
                          <a:spcPts val="0"/>
                        </a:spcBef>
                        <a:spcAft>
                          <a:spcPts val="0"/>
                        </a:spcAft>
                        <a:buClr>
                          <a:srgbClr val="000000"/>
                        </a:buClr>
                        <a:buSzPts val="2000"/>
                        <a:buFont typeface="Calibri"/>
                        <a:buNone/>
                      </a:pPr>
                      <a:r>
                        <a:rPr lang="tr-TR" sz="2000" b="0" i="0" u="none" strike="noStrike">
                          <a:solidFill>
                            <a:srgbClr val="000000"/>
                          </a:solidFill>
                          <a:latin typeface="Calibri"/>
                          <a:ea typeface="Calibri"/>
                          <a:cs typeface="Calibri"/>
                          <a:sym typeface="Calibri"/>
                        </a:rPr>
                        <a:t> Metalurji ve Malzeme Müh.</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9</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dirty="0">
                          <a:solidFill>
                            <a:srgbClr val="000000"/>
                          </a:solidFill>
                          <a:latin typeface="Calibri"/>
                          <a:ea typeface="Calibri"/>
                          <a:cs typeface="Calibri"/>
                          <a:sym typeface="Calibri"/>
                        </a:rPr>
                        <a:t>5</a:t>
                      </a:r>
                      <a:endParaRPr sz="2000" b="0" i="0" u="none" strike="noStrike" dirty="0">
                        <a:solidFill>
                          <a:srgbClr val="000000"/>
                        </a:solidFill>
                        <a:latin typeface="Calibri"/>
                        <a:ea typeface="Calibri"/>
                        <a:cs typeface="Calibri"/>
                        <a:sym typeface="Calibri"/>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ea typeface="Calibri"/>
                          <a:cs typeface="Calibri"/>
                          <a:sym typeface="Calibri"/>
                        </a:rPr>
                        <a:t>10</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b="0" i="0" u="none" strike="noStrike">
                          <a:solidFill>
                            <a:srgbClr val="000000"/>
                          </a:solidFill>
                          <a:latin typeface="Calibri"/>
                          <a:ea typeface="Calibri"/>
                          <a:cs typeface="Calibri"/>
                          <a:sym typeface="Calibri"/>
                        </a:rPr>
                        <a:t>1</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0</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1600" dirty="0"/>
                        <a:t>6</a:t>
                      </a:r>
                      <a:endParaRPr sz="1600"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5"/>
                  </a:ext>
                </a:extLst>
              </a:tr>
              <a:tr h="330125">
                <a:tc>
                  <a:txBody>
                    <a:bodyPr/>
                    <a:lstStyle/>
                    <a:p>
                      <a:pPr marL="0" marR="0" lvl="0" indent="0" algn="l" rtl="0">
                        <a:lnSpc>
                          <a:spcPct val="100000"/>
                        </a:lnSpc>
                        <a:spcBef>
                          <a:spcPts val="0"/>
                        </a:spcBef>
                        <a:spcAft>
                          <a:spcPts val="0"/>
                        </a:spcAft>
                        <a:buClr>
                          <a:srgbClr val="000000"/>
                        </a:buClr>
                        <a:buSzPts val="2000"/>
                        <a:buFont typeface="Calibri"/>
                        <a:buNone/>
                      </a:pPr>
                      <a:r>
                        <a:rPr lang="tr-TR" sz="2000" b="0" i="0" u="none" strike="noStrike">
                          <a:solidFill>
                            <a:srgbClr val="000000"/>
                          </a:solidFill>
                          <a:latin typeface="Calibri"/>
                          <a:ea typeface="Calibri"/>
                          <a:cs typeface="Calibri"/>
                          <a:sym typeface="Calibri"/>
                        </a:rPr>
                        <a:t> Tekstil Mühendisliği</a:t>
                      </a:r>
                      <a:endParaRPr/>
                    </a:p>
                  </a:txBody>
                  <a:tcPr marL="0" marR="0" marT="0"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CC2E5"/>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8</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6</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dirty="0">
                          <a:latin typeface="Calibri"/>
                          <a:cs typeface="Calibri"/>
                          <a:sym typeface="Calibri"/>
                        </a:rPr>
                        <a:t>6</a:t>
                      </a:r>
                      <a:endParaRPr dirty="0"/>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1</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a:txBody>
                    <a:bodyPr/>
                    <a:lstStyle/>
                    <a:p>
                      <a:pPr marL="0" marR="0" lvl="0" indent="0" algn="ctr" rtl="0">
                        <a:spcBef>
                          <a:spcPts val="0"/>
                        </a:spcBef>
                        <a:spcAft>
                          <a:spcPts val="0"/>
                        </a:spcAft>
                        <a:buNone/>
                      </a:pPr>
                      <a:r>
                        <a:rPr lang="tr-TR" sz="2000">
                          <a:latin typeface="Calibri"/>
                          <a:ea typeface="Calibri"/>
                          <a:cs typeface="Calibri"/>
                          <a:sym typeface="Calibri"/>
                        </a:rPr>
                        <a:t>1</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gridSpan="2">
                  <a:txBody>
                    <a:bodyPr/>
                    <a:lstStyle/>
                    <a:p>
                      <a:pPr marL="0" marR="0" lvl="0" indent="0" algn="ctr" rtl="0">
                        <a:spcBef>
                          <a:spcPts val="0"/>
                        </a:spcBef>
                        <a:spcAft>
                          <a:spcPts val="0"/>
                        </a:spcAft>
                        <a:buNone/>
                      </a:pPr>
                      <a:r>
                        <a:rPr lang="tr-TR" sz="2000">
                          <a:latin typeface="Calibri"/>
                          <a:ea typeface="Calibri"/>
                          <a:cs typeface="Calibri"/>
                          <a:sym typeface="Calibri"/>
                        </a:rPr>
                        <a:t>6</a:t>
                      </a:r>
                      <a:endParaRPr/>
                    </a:p>
                  </a:txBody>
                  <a:tcPr marL="0" marR="0" marT="0"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92D050">
                        <a:alpha val="10980"/>
                      </a:srgbClr>
                    </a:solidFill>
                  </a:tcPr>
                </a:tc>
                <a:tc hMerge="1">
                  <a:txBody>
                    <a:bodyPr/>
                    <a:lstStyle/>
                    <a:p>
                      <a:endParaRPr lang="tr-TR"/>
                    </a:p>
                  </a:txBody>
                  <a:tcPr/>
                </a:tc>
                <a:tc gridSpan="2">
                  <a:txBody>
                    <a:bodyPr/>
                    <a:lstStyle/>
                    <a:p>
                      <a:pPr marL="0" marR="0" lvl="0" indent="0" algn="r" rtl="0">
                        <a:spcBef>
                          <a:spcPts val="0"/>
                        </a:spcBef>
                        <a:spcAft>
                          <a:spcPts val="0"/>
                        </a:spcAft>
                        <a:buNone/>
                      </a:pPr>
                      <a:endParaRPr sz="2000" b="1" i="0" u="none" strike="noStrike">
                        <a:solidFill>
                          <a:srgbClr val="000000"/>
                        </a:solidFill>
                        <a:latin typeface="Calibri"/>
                        <a:ea typeface="Calibri"/>
                        <a:cs typeface="Calibri"/>
                        <a:sym typeface="Calibri"/>
                      </a:endParaRPr>
                    </a:p>
                  </a:txBody>
                  <a:tcPr marL="0" marR="0" marT="0" marB="0" anchor="b">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6"/>
                  </a:ext>
                </a:extLst>
              </a:tr>
              <a:tr h="330125">
                <a:tc>
                  <a:txBody>
                    <a:bodyPr/>
                    <a:lstStyle/>
                    <a:p>
                      <a:pPr marL="0" marR="0" lvl="0" indent="0" algn="r" rtl="0">
                        <a:spcBef>
                          <a:spcPts val="0"/>
                        </a:spcBef>
                        <a:spcAft>
                          <a:spcPts val="0"/>
                        </a:spcAft>
                        <a:buNone/>
                      </a:pPr>
                      <a:r>
                        <a:rPr lang="tr-TR" sz="2000" b="0" i="0" u="none" strike="noStrike">
                          <a:solidFill>
                            <a:srgbClr val="000000"/>
                          </a:solidFill>
                          <a:latin typeface="Calibri"/>
                          <a:ea typeface="Calibri"/>
                          <a:cs typeface="Calibri"/>
                          <a:sym typeface="Calibri"/>
                        </a:rPr>
                        <a:t>TOPLAM</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dirty="0">
                          <a:latin typeface="Calibri"/>
                          <a:ea typeface="Calibri"/>
                          <a:cs typeface="Calibri"/>
                          <a:sym typeface="Calibri"/>
                        </a:rPr>
                        <a:t>41</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dirty="0">
                          <a:latin typeface="Calibri"/>
                          <a:ea typeface="Calibri"/>
                          <a:cs typeface="Calibri"/>
                          <a:sym typeface="Calibri"/>
                        </a:rPr>
                        <a:t>27</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dirty="0">
                          <a:latin typeface="Calibri"/>
                          <a:cs typeface="Calibri"/>
                          <a:sym typeface="Calibri"/>
                        </a:rPr>
                        <a:t>46</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i="0" u="none" strike="noStrike">
                          <a:solidFill>
                            <a:srgbClr val="000000"/>
                          </a:solidFill>
                          <a:latin typeface="Calibri"/>
                          <a:ea typeface="Calibri"/>
                          <a:cs typeface="Calibri"/>
                          <a:sym typeface="Calibri"/>
                        </a:rPr>
                        <a:t>3</a:t>
                      </a:r>
                      <a:endParaRPr/>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dirty="0">
                          <a:latin typeface="Calibri"/>
                          <a:cs typeface="Calibri"/>
                          <a:sym typeface="Calibri"/>
                        </a:rPr>
                        <a:t>3</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spcBef>
                          <a:spcPts val="0"/>
                        </a:spcBef>
                        <a:spcAft>
                          <a:spcPts val="0"/>
                        </a:spcAft>
                        <a:buNone/>
                      </a:pPr>
                      <a:r>
                        <a:rPr lang="tr-TR" sz="2000" b="1" dirty="0">
                          <a:latin typeface="Calibri"/>
                          <a:ea typeface="Calibri"/>
                          <a:cs typeface="Calibri"/>
                          <a:sym typeface="Calibri"/>
                        </a:rPr>
                        <a:t>38</a:t>
                      </a:r>
                      <a:endParaRPr dirty="0"/>
                    </a:p>
                  </a:txBody>
                  <a:tcPr marL="0" marR="0"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tr-TR"/>
                    </a:p>
                  </a:txBody>
                  <a:tcPr/>
                </a:tc>
                <a:tc gridSpan="2">
                  <a:txBody>
                    <a:bodyPr/>
                    <a:lstStyle/>
                    <a:p>
                      <a:pPr marL="0" marR="0" lvl="0" indent="0" algn="ctr" rtl="0">
                        <a:spcBef>
                          <a:spcPts val="0"/>
                        </a:spcBef>
                        <a:spcAft>
                          <a:spcPts val="0"/>
                        </a:spcAft>
                        <a:buNone/>
                      </a:pPr>
                      <a:r>
                        <a:rPr lang="tr-TR" sz="2000" b="1" i="0" u="none" strike="noStrike" dirty="0">
                          <a:solidFill>
                            <a:srgbClr val="000000"/>
                          </a:solidFill>
                          <a:latin typeface="Calibri"/>
                          <a:ea typeface="Calibri"/>
                          <a:cs typeface="Calibri"/>
                          <a:sym typeface="Calibri"/>
                        </a:rPr>
                        <a:t>158</a:t>
                      </a:r>
                      <a:endParaRPr sz="2000" b="1" i="0" u="none" strike="noStrike" dirty="0">
                        <a:solidFill>
                          <a:srgbClr val="000000"/>
                        </a:solidFill>
                        <a:latin typeface="Calibri"/>
                        <a:ea typeface="Calibri"/>
                        <a:cs typeface="Calibri"/>
                        <a:sym typeface="Calibri"/>
                      </a:endParaRPr>
                    </a:p>
                  </a:txBody>
                  <a:tcPr marL="0" marR="0"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7"/>
                  </a:ext>
                </a:extLst>
              </a:tr>
              <a:tr h="330125">
                <a:tc>
                  <a:txBody>
                    <a:bodyPr/>
                    <a:lstStyle/>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000" b="0" i="0" u="none" strike="noStrike" dirty="0">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gridSpan="2">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8"/>
                  </a:ext>
                </a:extLst>
              </a:tr>
              <a:tr h="330125">
                <a:tc gridSpan="4">
                  <a:txBody>
                    <a:bodyPr/>
                    <a:lstStyle/>
                    <a:p>
                      <a:pPr marL="0" marR="0" lvl="0" indent="0" algn="l" rtl="0">
                        <a:spcBef>
                          <a:spcPts val="0"/>
                        </a:spcBef>
                        <a:spcAft>
                          <a:spcPts val="0"/>
                        </a:spcAft>
                        <a:buNone/>
                      </a:pPr>
                      <a:r>
                        <a:rPr lang="tr-TR" sz="2000" i="0" u="none" strike="noStrike">
                          <a:solidFill>
                            <a:srgbClr val="000000"/>
                          </a:solidFill>
                          <a:latin typeface="Calibri"/>
                          <a:ea typeface="Calibri"/>
                          <a:cs typeface="Calibri"/>
                          <a:sym typeface="Calibri"/>
                        </a:rPr>
                        <a:t>Prof.Dr. Mustafa KURT, Marmara Üniv. Rektör</a:t>
                      </a:r>
                      <a:r>
                        <a:rPr lang="tr-TR" sz="2000">
                          <a:latin typeface="Calibri"/>
                          <a:ea typeface="Calibri"/>
                          <a:cs typeface="Calibri"/>
                          <a:sym typeface="Calibri"/>
                        </a:rPr>
                        <a:t>ü</a:t>
                      </a:r>
                      <a:endParaRPr sz="2000">
                        <a:latin typeface="Calibri"/>
                        <a:ea typeface="Calibri"/>
                        <a:cs typeface="Calibri"/>
                        <a:sym typeface="Calibri"/>
                      </a:endParaRPr>
                    </a:p>
                    <a:p>
                      <a:pPr marL="0" marR="0" lvl="0" indent="0" algn="l" rtl="0">
                        <a:spcBef>
                          <a:spcPts val="0"/>
                        </a:spcBef>
                        <a:spcAft>
                          <a:spcPts val="0"/>
                        </a:spcAft>
                        <a:buNone/>
                      </a:pPr>
                      <a:r>
                        <a:rPr lang="tr-TR" sz="2000" i="0" u="none" strike="noStrike">
                          <a:solidFill>
                            <a:srgbClr val="000000"/>
                          </a:solidFill>
                          <a:latin typeface="Calibri"/>
                          <a:ea typeface="Calibri"/>
                          <a:cs typeface="Calibri"/>
                          <a:sym typeface="Calibri"/>
                        </a:rPr>
                        <a:t>Prof.Dr. Metin GÜMÜŞ, Uşak Üniv. Rektör Yardımcısı</a:t>
                      </a:r>
                      <a:endParaRPr sz="2000">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marL="0" marR="0" lvl="0" indent="0" algn="l" rtl="0">
                        <a:spcBef>
                          <a:spcPts val="0"/>
                        </a:spcBef>
                        <a:spcAft>
                          <a:spcPts val="0"/>
                        </a:spcAft>
                        <a:buNone/>
                      </a:pPr>
                      <a:endParaRPr sz="2000" i="0" u="none" strike="noStrike">
                        <a:solidFill>
                          <a:srgbClr val="000000"/>
                        </a:solidFill>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gridSpan="2">
                  <a:txBody>
                    <a:bodyPr/>
                    <a:lstStyle/>
                    <a:p>
                      <a:pPr marL="0" marR="0" lvl="0" indent="0" algn="l" rtl="0">
                        <a:spcBef>
                          <a:spcPts val="0"/>
                        </a:spcBef>
                        <a:spcAft>
                          <a:spcPts val="0"/>
                        </a:spcAft>
                        <a:buNone/>
                      </a:pPr>
                      <a:endParaRPr sz="1800"/>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9"/>
                  </a:ext>
                </a:extLst>
              </a:tr>
              <a:tr h="330125">
                <a:tc gridSpan="10">
                  <a:txBody>
                    <a:bodyPr/>
                    <a:lstStyle/>
                    <a:p>
                      <a:pPr marL="0" marR="0" lvl="0" indent="0" algn="l" rtl="0">
                        <a:spcBef>
                          <a:spcPts val="0"/>
                        </a:spcBef>
                        <a:spcAft>
                          <a:spcPts val="0"/>
                        </a:spcAft>
                        <a:buNone/>
                      </a:pPr>
                      <a:r>
                        <a:rPr lang="tr-TR" sz="2000" i="0" u="none" strike="noStrike">
                          <a:solidFill>
                            <a:srgbClr val="000000"/>
                          </a:solidFill>
                          <a:latin typeface="Calibri"/>
                          <a:ea typeface="Calibri"/>
                          <a:cs typeface="Calibri"/>
                          <a:sym typeface="Calibri"/>
                        </a:rPr>
                        <a:t>Prof.Dr. Serdar SALMAN, Milli Savunma Üniv. Rektör Yardımcısı</a:t>
                      </a:r>
                      <a:endParaRPr sz="2000">
                        <a:latin typeface="Calibri"/>
                        <a:ea typeface="Calibri"/>
                        <a:cs typeface="Calibri"/>
                        <a:sym typeface="Calibri"/>
                      </a:endParaRPr>
                    </a:p>
                  </a:txBody>
                  <a:tcPr marL="0" marR="0"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10"/>
                  </a:ext>
                </a:extLst>
              </a:tr>
              <a:tr h="330125">
                <a:tc gridSpan="7">
                  <a:txBody>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2">
                  <a:txBody>
                    <a:bodyPr/>
                    <a:lstStyle/>
                    <a:p>
                      <a:pPr marL="0" marR="0" lvl="0" indent="0" algn="l" rtl="0">
                        <a:spcBef>
                          <a:spcPts val="0"/>
                        </a:spcBef>
                        <a:spcAft>
                          <a:spcPts val="0"/>
                        </a:spcAft>
                        <a:buNone/>
                      </a:pPr>
                      <a:endParaRPr sz="2000" b="0" i="0" u="none" strike="noStrike">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tr-TR"/>
                    </a:p>
                  </a:txBody>
                  <a:tcPr/>
                </a:tc>
                <a:tc>
                  <a:txBody>
                    <a:bodyPr/>
                    <a:lstStyle/>
                    <a:p>
                      <a:pPr marL="0" marR="0" lvl="0" indent="0" algn="l" rtl="0">
                        <a:spcBef>
                          <a:spcPts val="0"/>
                        </a:spcBef>
                        <a:spcAft>
                          <a:spcPts val="0"/>
                        </a:spcAft>
                        <a:buNone/>
                      </a:pPr>
                      <a:endParaRPr sz="2000" b="0" i="0" u="none" strike="noStrike" dirty="0">
                        <a:solidFill>
                          <a:srgbClr val="000000"/>
                        </a:solidFill>
                        <a:latin typeface="Calibri"/>
                        <a:ea typeface="Calibri"/>
                        <a:cs typeface="Calibri"/>
                        <a:sym typeface="Calibri"/>
                      </a:endParaRPr>
                    </a:p>
                  </a:txBody>
                  <a:tcPr marL="0" marR="0"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362" name="Google Shape;362;p11"/>
          <p:cNvPicPr preferRelativeResize="0"/>
          <p:nvPr/>
        </p:nvPicPr>
        <p:blipFill rotWithShape="1">
          <a:blip r:embed="rId3">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Google Shape;367;g15b42957e1c_0_29"/>
          <p:cNvGraphicFramePr/>
          <p:nvPr>
            <p:extLst>
              <p:ext uri="{D42A27DB-BD31-4B8C-83A1-F6EECF244321}">
                <p14:modId xmlns:p14="http://schemas.microsoft.com/office/powerpoint/2010/main" val="141356598"/>
              </p:ext>
            </p:extLst>
          </p:nvPr>
        </p:nvGraphicFramePr>
        <p:xfrm>
          <a:off x="278130" y="1300541"/>
          <a:ext cx="11681475" cy="5438085"/>
        </p:xfrm>
        <a:graphic>
          <a:graphicData uri="http://schemas.openxmlformats.org/drawingml/2006/table">
            <a:tbl>
              <a:tblPr firstRow="1" bandRow="1">
                <a:noFill/>
                <a:tableStyleId>{32E37C9E-3032-4110-830B-BF6149FF15BB}</a:tableStyleId>
              </a:tblPr>
              <a:tblGrid>
                <a:gridCol w="3326125">
                  <a:extLst>
                    <a:ext uri="{9D8B030D-6E8A-4147-A177-3AD203B41FA5}">
                      <a16:colId xmlns:a16="http://schemas.microsoft.com/office/drawing/2014/main" val="20000"/>
                    </a:ext>
                  </a:extLst>
                </a:gridCol>
                <a:gridCol w="788675">
                  <a:extLst>
                    <a:ext uri="{9D8B030D-6E8A-4147-A177-3AD203B41FA5}">
                      <a16:colId xmlns:a16="http://schemas.microsoft.com/office/drawing/2014/main" val="20001"/>
                    </a:ext>
                  </a:extLst>
                </a:gridCol>
                <a:gridCol w="725350">
                  <a:extLst>
                    <a:ext uri="{9D8B030D-6E8A-4147-A177-3AD203B41FA5}">
                      <a16:colId xmlns:a16="http://schemas.microsoft.com/office/drawing/2014/main" val="20002"/>
                    </a:ext>
                  </a:extLst>
                </a:gridCol>
                <a:gridCol w="1579150">
                  <a:extLst>
                    <a:ext uri="{9D8B030D-6E8A-4147-A177-3AD203B41FA5}">
                      <a16:colId xmlns:a16="http://schemas.microsoft.com/office/drawing/2014/main" val="20003"/>
                    </a:ext>
                  </a:extLst>
                </a:gridCol>
                <a:gridCol w="1704325">
                  <a:extLst>
                    <a:ext uri="{9D8B030D-6E8A-4147-A177-3AD203B41FA5}">
                      <a16:colId xmlns:a16="http://schemas.microsoft.com/office/drawing/2014/main" val="20004"/>
                    </a:ext>
                  </a:extLst>
                </a:gridCol>
                <a:gridCol w="1733675">
                  <a:extLst>
                    <a:ext uri="{9D8B030D-6E8A-4147-A177-3AD203B41FA5}">
                      <a16:colId xmlns:a16="http://schemas.microsoft.com/office/drawing/2014/main" val="20005"/>
                    </a:ext>
                  </a:extLst>
                </a:gridCol>
                <a:gridCol w="1824175">
                  <a:extLst>
                    <a:ext uri="{9D8B030D-6E8A-4147-A177-3AD203B41FA5}">
                      <a16:colId xmlns:a16="http://schemas.microsoft.com/office/drawing/2014/main" val="20006"/>
                    </a:ext>
                  </a:extLst>
                </a:gridCol>
              </a:tblGrid>
              <a:tr h="524950">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BÖLÜM</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Kont.</a:t>
                      </a:r>
                      <a:endParaRPr/>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Puan</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En düşük puan</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En yüksek puan</a:t>
                      </a:r>
                      <a:endParaRPr sz="1200">
                        <a:latin typeface="Arial"/>
                        <a:ea typeface="Arial"/>
                        <a:cs typeface="Arial"/>
                        <a:sym typeface="Arial"/>
                      </a:endParaRPr>
                    </a:p>
                  </a:txBody>
                  <a:tcPr marL="91450" marR="91450" marT="45725" marB="45725" anchor="ctr"/>
                </a:tc>
                <a:tc>
                  <a:txBody>
                    <a:bodyPr/>
                    <a:lstStyle/>
                    <a:p>
                      <a:pPr marL="0" marR="0" lvl="0" indent="0" algn="l" rtl="0">
                        <a:lnSpc>
                          <a:spcPct val="107000"/>
                        </a:lnSpc>
                        <a:spcBef>
                          <a:spcPts val="0"/>
                        </a:spcBef>
                        <a:spcAft>
                          <a:spcPts val="0"/>
                        </a:spcAft>
                        <a:buNone/>
                      </a:pPr>
                      <a:r>
                        <a:rPr lang="tr-TR" sz="1200" dirty="0">
                          <a:latin typeface="Arial"/>
                          <a:ea typeface="Arial"/>
                          <a:cs typeface="Arial"/>
                          <a:sym typeface="Arial"/>
                        </a:rPr>
                        <a:t>2024 Başarı sırası-ilk</a:t>
                      </a:r>
                      <a:endParaRPr sz="1200" dirty="0">
                        <a:latin typeface="Arial"/>
                        <a:ea typeface="Arial"/>
                        <a:cs typeface="Arial"/>
                        <a:sym typeface="Arial"/>
                      </a:endParaRPr>
                    </a:p>
                  </a:txBody>
                  <a:tcPr marL="91450" marR="91450" marT="45725" marB="45725" anchor="ctr">
                    <a:solidFill>
                      <a:schemeClr val="accent1"/>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2024 Başarı sırası-son</a:t>
                      </a:r>
                      <a:endParaRPr sz="1200" dirty="0">
                        <a:latin typeface="Arial"/>
                        <a:ea typeface="Arial"/>
                        <a:cs typeface="Arial"/>
                        <a:sym typeface="Arial"/>
                      </a:endParaRPr>
                    </a:p>
                  </a:txBody>
                  <a:tcPr marL="91450" marR="91450" marT="45725" marB="45725" anchor="ctr"/>
                </a:tc>
                <a:extLst>
                  <a:ext uri="{0D108BD9-81ED-4DB2-BD59-A6C34878D82A}">
                    <a16:rowId xmlns:a16="http://schemas.microsoft.com/office/drawing/2014/main" val="10000"/>
                  </a:ext>
                </a:extLst>
              </a:tr>
              <a:tr h="524950">
                <a:tc>
                  <a:txBody>
                    <a:bodyPr/>
                    <a:lstStyle/>
                    <a:p>
                      <a:pPr marL="0" marR="0" lvl="0" indent="0" algn="l" rtl="0">
                        <a:lnSpc>
                          <a:spcPct val="107000"/>
                        </a:lnSpc>
                        <a:spcBef>
                          <a:spcPts val="0"/>
                        </a:spcBef>
                        <a:spcAft>
                          <a:spcPts val="0"/>
                        </a:spcAft>
                        <a:buNone/>
                      </a:pPr>
                      <a:r>
                        <a:rPr lang="tr-TR" sz="1200" b="1">
                          <a:latin typeface="Arial"/>
                          <a:ea typeface="Arial"/>
                          <a:cs typeface="Arial"/>
                          <a:sym typeface="Arial"/>
                        </a:rPr>
                        <a:t>Bilgisayar Mühendisliği</a:t>
                      </a:r>
                      <a:endParaRPr sz="1200" b="1">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None/>
                      </a:pPr>
                      <a:r>
                        <a:rPr lang="tr-TR" sz="1200" b="1" dirty="0">
                          <a:latin typeface="Arial"/>
                          <a:ea typeface="Arial"/>
                          <a:cs typeface="Arial"/>
                          <a:sym typeface="Arial"/>
                        </a:rPr>
                        <a:t>65+2</a:t>
                      </a:r>
                      <a:endParaRPr b="1" dirty="0"/>
                    </a:p>
                  </a:txBody>
                  <a:tcPr marL="0" marR="0" marT="0" marB="0" anchor="ctr"/>
                </a:tc>
                <a:tc>
                  <a:txBody>
                    <a:bodyPr/>
                    <a:lstStyle/>
                    <a:p>
                      <a:pPr marL="0" marR="0" lvl="0" indent="0" algn="ctr" rtl="0">
                        <a:lnSpc>
                          <a:spcPct val="107000"/>
                        </a:lnSpc>
                        <a:spcBef>
                          <a:spcPts val="0"/>
                        </a:spcBef>
                        <a:spcAft>
                          <a:spcPts val="0"/>
                        </a:spcAft>
                        <a:buNone/>
                      </a:pPr>
                      <a:r>
                        <a:rPr lang="tr-TR" sz="1200" b="1">
                          <a:latin typeface="Arial"/>
                          <a:ea typeface="Arial"/>
                          <a:cs typeface="Arial"/>
                          <a:sym typeface="Arial"/>
                        </a:rPr>
                        <a:t>SAY</a:t>
                      </a:r>
                      <a:endParaRPr sz="1200" b="1">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400" b="1" i="0" u="none" strike="noStrike" cap="none" dirty="0">
                          <a:solidFill>
                            <a:schemeClr val="dk1"/>
                          </a:solidFill>
                          <a:effectLst/>
                          <a:latin typeface="Calibri"/>
                          <a:ea typeface="Calibri"/>
                          <a:cs typeface="Calibri"/>
                          <a:sym typeface="Arial"/>
                        </a:rPr>
                        <a:t>465,83396</a:t>
                      </a:r>
                      <a:endParaRPr sz="1200" b="1"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400" b="1" i="0" u="none" strike="noStrike" cap="none" dirty="0">
                          <a:solidFill>
                            <a:schemeClr val="dk1"/>
                          </a:solidFill>
                          <a:effectLst/>
                          <a:latin typeface="Calibri"/>
                          <a:ea typeface="Calibri"/>
                          <a:cs typeface="Calibri"/>
                          <a:sym typeface="Arial"/>
                        </a:rPr>
                        <a:t>491,81928</a:t>
                      </a:r>
                      <a:endParaRPr sz="1200" b="1"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400" b="0" i="0" u="none" strike="noStrike" cap="none" dirty="0">
                          <a:solidFill>
                            <a:schemeClr val="dk1"/>
                          </a:solidFill>
                          <a:effectLst/>
                          <a:latin typeface="Calibri"/>
                          <a:ea typeface="Calibri"/>
                          <a:cs typeface="Calibri"/>
                          <a:sym typeface="Arial"/>
                        </a:rPr>
                        <a:t>13.818</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400" b="0" i="0" u="none" strike="noStrike" cap="none" dirty="0">
                          <a:solidFill>
                            <a:schemeClr val="dk1"/>
                          </a:solidFill>
                          <a:effectLst/>
                          <a:latin typeface="Calibri"/>
                          <a:ea typeface="Calibri"/>
                          <a:cs typeface="Calibri"/>
                          <a:sym typeface="Arial"/>
                        </a:rPr>
                        <a:t>27.829</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1"/>
                  </a:ext>
                </a:extLst>
              </a:tr>
              <a:tr h="427700">
                <a:tc>
                  <a:txBody>
                    <a:bodyPr/>
                    <a:lstStyle/>
                    <a:p>
                      <a:pPr marL="0" marR="0" lvl="0" indent="0" algn="l" rtl="0">
                        <a:lnSpc>
                          <a:spcPct val="107000"/>
                        </a:lnSpc>
                        <a:spcBef>
                          <a:spcPts val="0"/>
                        </a:spcBef>
                        <a:spcAft>
                          <a:spcPts val="0"/>
                        </a:spcAft>
                        <a:buClr>
                          <a:schemeClr val="dk1"/>
                        </a:buClr>
                        <a:buSzPts val="1200"/>
                        <a:buFont typeface="Arial"/>
                        <a:buNone/>
                      </a:pPr>
                      <a:r>
                        <a:rPr lang="tr-TR" sz="1200" b="1">
                          <a:latin typeface="Arial"/>
                          <a:ea typeface="Arial"/>
                          <a:cs typeface="Arial"/>
                          <a:sym typeface="Arial"/>
                        </a:rPr>
                        <a:t>Bilgisayar Mühendisliği - MTOK</a:t>
                      </a:r>
                      <a:endParaRPr b="1"/>
                    </a:p>
                  </a:txBody>
                  <a:tcPr marL="68575" marR="68575" marT="9525" marB="0" anchor="ctr"/>
                </a:tc>
                <a:tc>
                  <a:txBody>
                    <a:bodyPr/>
                    <a:lstStyle/>
                    <a:p>
                      <a:pPr marL="0" marR="0" lvl="0" indent="0" algn="ctr" rtl="0">
                        <a:lnSpc>
                          <a:spcPct val="107000"/>
                        </a:lnSpc>
                        <a:spcBef>
                          <a:spcPts val="0"/>
                        </a:spcBef>
                        <a:spcAft>
                          <a:spcPts val="0"/>
                        </a:spcAft>
                        <a:buNone/>
                      </a:pPr>
                      <a:r>
                        <a:rPr lang="tr-TR" sz="1200" b="1" dirty="0">
                          <a:latin typeface="Arial"/>
                          <a:ea typeface="Arial"/>
                          <a:cs typeface="Arial"/>
                          <a:sym typeface="Arial"/>
                        </a:rPr>
                        <a:t>19+1</a:t>
                      </a:r>
                      <a:endParaRPr b="1" dirty="0"/>
                    </a:p>
                  </a:txBody>
                  <a:tcPr marL="0" marR="0" marT="0" marB="0" anchor="ctr"/>
                </a:tc>
                <a:tc>
                  <a:txBody>
                    <a:bodyPr/>
                    <a:lstStyle/>
                    <a:p>
                      <a:pPr marL="0" marR="0" lvl="0" indent="0" algn="ctr" rtl="0">
                        <a:lnSpc>
                          <a:spcPct val="107000"/>
                        </a:lnSpc>
                        <a:spcBef>
                          <a:spcPts val="0"/>
                        </a:spcBef>
                        <a:spcAft>
                          <a:spcPts val="0"/>
                        </a:spcAft>
                        <a:buNone/>
                      </a:pPr>
                      <a:r>
                        <a:rPr lang="tr-TR" sz="1200" b="1">
                          <a:latin typeface="Arial"/>
                          <a:ea typeface="Arial"/>
                          <a:cs typeface="Arial"/>
                          <a:sym typeface="Arial"/>
                        </a:rPr>
                        <a:t>SAY</a:t>
                      </a:r>
                      <a:endParaRPr sz="1200" b="1">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400" b="1" i="0" u="none" strike="noStrike" cap="none" dirty="0">
                          <a:solidFill>
                            <a:schemeClr val="dk1"/>
                          </a:solidFill>
                          <a:effectLst/>
                          <a:latin typeface="Calibri"/>
                          <a:ea typeface="Calibri"/>
                          <a:cs typeface="Calibri"/>
                          <a:sym typeface="Arial"/>
                        </a:rPr>
                        <a:t>382,82636</a:t>
                      </a:r>
                      <a:endParaRPr sz="1200" b="1"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400" b="1" i="0" u="none" strike="noStrike" cap="none" dirty="0">
                          <a:solidFill>
                            <a:schemeClr val="dk1"/>
                          </a:solidFill>
                          <a:effectLst/>
                          <a:latin typeface="Calibri"/>
                          <a:ea typeface="Calibri"/>
                          <a:cs typeface="Calibri"/>
                          <a:sym typeface="Arial"/>
                        </a:rPr>
                        <a:t>448,23115</a:t>
                      </a:r>
                      <a:endParaRPr sz="1200" b="1"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chemeClr val="dk1"/>
                        </a:buClr>
                        <a:buSzPts val="1200"/>
                        <a:buFont typeface="Arial"/>
                        <a:buNone/>
                      </a:pPr>
                      <a:r>
                        <a:rPr lang="tr-TR" sz="1400" b="0" i="0" u="none" strike="noStrike" cap="none" dirty="0">
                          <a:solidFill>
                            <a:schemeClr val="dk1"/>
                          </a:solidFill>
                          <a:effectLst/>
                          <a:latin typeface="Calibri"/>
                          <a:ea typeface="Calibri"/>
                          <a:cs typeface="Calibri"/>
                          <a:sym typeface="Arial"/>
                        </a:rPr>
                        <a:t>39.896</a:t>
                      </a:r>
                      <a:endParaRPr sz="1200"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400" b="0" i="0" u="none" strike="noStrike" cap="none" dirty="0">
                          <a:solidFill>
                            <a:schemeClr val="dk1"/>
                          </a:solidFill>
                          <a:effectLst/>
                          <a:latin typeface="Calibri"/>
                          <a:ea typeface="Calibri"/>
                          <a:cs typeface="Calibri"/>
                          <a:sym typeface="Arial"/>
                        </a:rPr>
                        <a:t>101.806</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2"/>
                  </a:ext>
                </a:extLst>
              </a:tr>
              <a:tr h="427700">
                <a:tc>
                  <a:txBody>
                    <a:bodyPr/>
                    <a:lstStyle/>
                    <a:p>
                      <a:pPr marL="0" marR="0" lvl="0" indent="0" algn="l" rtl="0">
                        <a:lnSpc>
                          <a:spcPct val="107000"/>
                        </a:lnSpc>
                        <a:spcBef>
                          <a:spcPts val="0"/>
                        </a:spcBef>
                        <a:spcAft>
                          <a:spcPts val="0"/>
                        </a:spcAft>
                        <a:buNone/>
                      </a:pPr>
                      <a:r>
                        <a:rPr lang="tr-TR" sz="1200">
                          <a:latin typeface="Arial"/>
                          <a:ea typeface="Arial"/>
                          <a:cs typeface="Arial"/>
                          <a:sym typeface="Arial"/>
                        </a:rPr>
                        <a:t>Elektrik-Elektronik Mühendisliği</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70+2</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438.923</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459.445</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dirty="0">
                          <a:latin typeface="Arial"/>
                          <a:ea typeface="Arial"/>
                          <a:cs typeface="Arial"/>
                          <a:sym typeface="Arial"/>
                        </a:rPr>
                        <a:t>31.996</a:t>
                      </a:r>
                      <a:endParaRPr sz="1200" b="0"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46.971</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3"/>
                  </a:ext>
                </a:extLst>
              </a:tr>
              <a:tr h="351075">
                <a:tc>
                  <a:txBody>
                    <a:bodyPr/>
                    <a:lstStyle/>
                    <a:p>
                      <a:pPr marL="0" marR="0" lvl="0" indent="0" algn="l" rtl="0">
                        <a:lnSpc>
                          <a:spcPct val="107000"/>
                        </a:lnSpc>
                        <a:spcBef>
                          <a:spcPts val="0"/>
                        </a:spcBef>
                        <a:spcAft>
                          <a:spcPts val="0"/>
                        </a:spcAft>
                        <a:buClr>
                          <a:schemeClr val="dk1"/>
                        </a:buClr>
                        <a:buSzPts val="1200"/>
                        <a:buFont typeface="Arial"/>
                        <a:buNone/>
                      </a:pPr>
                      <a:r>
                        <a:rPr lang="tr-TR" sz="1200">
                          <a:latin typeface="Arial"/>
                          <a:ea typeface="Arial"/>
                          <a:cs typeface="Arial"/>
                          <a:sym typeface="Arial"/>
                        </a:rPr>
                        <a:t>Elektrik-Elektronik Mühendisliği (MTOK)</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18+1</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366.538</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393.837</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89.229</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122.719</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4"/>
                  </a:ext>
                </a:extLst>
              </a:tr>
              <a:tr h="312000">
                <a:tc>
                  <a:txBody>
                    <a:bodyPr/>
                    <a:lstStyle/>
                    <a:p>
                      <a:pPr marL="0" marR="0" lvl="0" indent="0" algn="l" rtl="0">
                        <a:lnSpc>
                          <a:spcPct val="107000"/>
                        </a:lnSpc>
                        <a:spcBef>
                          <a:spcPts val="0"/>
                        </a:spcBef>
                        <a:spcAft>
                          <a:spcPts val="0"/>
                        </a:spcAft>
                        <a:buNone/>
                      </a:pPr>
                      <a:r>
                        <a:rPr lang="tr-TR" sz="1200">
                          <a:latin typeface="Arial"/>
                          <a:ea typeface="Arial"/>
                          <a:cs typeface="Arial"/>
                          <a:sym typeface="Arial"/>
                        </a:rPr>
                        <a:t>Makine Mühendisliği</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61+2</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429.568</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449.838</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38.700</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54.670</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5"/>
                  </a:ext>
                </a:extLst>
              </a:tr>
              <a:tr h="427700">
                <a:tc>
                  <a:txBody>
                    <a:bodyPr/>
                    <a:lstStyle/>
                    <a:p>
                      <a:pPr marL="0" marR="0" lvl="0" indent="0" algn="l" rtl="0">
                        <a:lnSpc>
                          <a:spcPct val="107000"/>
                        </a:lnSpc>
                        <a:spcBef>
                          <a:spcPts val="0"/>
                        </a:spcBef>
                        <a:spcAft>
                          <a:spcPts val="0"/>
                        </a:spcAft>
                        <a:buClr>
                          <a:schemeClr val="dk1"/>
                        </a:buClr>
                        <a:buSzPts val="1200"/>
                        <a:buFont typeface="Arial"/>
                        <a:buNone/>
                      </a:pPr>
                      <a:r>
                        <a:rPr lang="tr-TR" sz="1200">
                          <a:latin typeface="Arial"/>
                          <a:ea typeface="Arial"/>
                          <a:cs typeface="Arial"/>
                          <a:sym typeface="Arial"/>
                        </a:rPr>
                        <a:t>Makine Mühendisliği - MTOK</a:t>
                      </a:r>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19+1</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357.914</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417.675</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65.106</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135.346</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6"/>
                  </a:ext>
                </a:extLst>
              </a:tr>
              <a:tr h="427700">
                <a:tc>
                  <a:txBody>
                    <a:bodyPr/>
                    <a:lstStyle/>
                    <a:p>
                      <a:pPr marL="0" marR="0" lvl="0" indent="0" algn="l" rtl="0">
                        <a:lnSpc>
                          <a:spcPct val="107000"/>
                        </a:lnSpc>
                        <a:spcBef>
                          <a:spcPts val="0"/>
                        </a:spcBef>
                        <a:spcAft>
                          <a:spcPts val="0"/>
                        </a:spcAft>
                        <a:buNone/>
                      </a:pPr>
                      <a:r>
                        <a:rPr lang="tr-TR" sz="1200">
                          <a:latin typeface="Arial"/>
                          <a:ea typeface="Arial"/>
                          <a:cs typeface="Arial"/>
                          <a:sym typeface="Arial"/>
                        </a:rPr>
                        <a:t>Mekatronik Mühendisliği</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58+2</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425.885</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450.487</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38.209</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57.851</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7"/>
                  </a:ext>
                </a:extLst>
              </a:tr>
              <a:tr h="427700">
                <a:tc>
                  <a:txBody>
                    <a:bodyPr/>
                    <a:lstStyle/>
                    <a:p>
                      <a:pPr marL="0" marR="0" lvl="0" indent="0" algn="l" rtl="0">
                        <a:lnSpc>
                          <a:spcPct val="107000"/>
                        </a:lnSpc>
                        <a:spcBef>
                          <a:spcPts val="0"/>
                        </a:spcBef>
                        <a:spcAft>
                          <a:spcPts val="0"/>
                        </a:spcAft>
                        <a:buClr>
                          <a:schemeClr val="dk1"/>
                        </a:buClr>
                        <a:buSzPts val="1200"/>
                        <a:buFont typeface="Arial"/>
                        <a:buNone/>
                      </a:pPr>
                      <a:r>
                        <a:rPr lang="tr-TR" sz="1200">
                          <a:latin typeface="Arial"/>
                          <a:ea typeface="Arial"/>
                          <a:cs typeface="Arial"/>
                          <a:sym typeface="Arial"/>
                        </a:rPr>
                        <a:t>Mekatronik Mühendisliği - MTOK</a:t>
                      </a:r>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20+1</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SAY</a:t>
                      </a:r>
                      <a:endParaRPr sz="1200" dirty="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350.562</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402.915</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79.568</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147.159</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8"/>
                  </a:ext>
                </a:extLst>
              </a:tr>
              <a:tr h="427700">
                <a:tc>
                  <a:txBody>
                    <a:bodyPr/>
                    <a:lstStyle/>
                    <a:p>
                      <a:pPr marL="0" marR="0" lvl="0" indent="0" algn="l" rtl="0">
                        <a:lnSpc>
                          <a:spcPct val="107000"/>
                        </a:lnSpc>
                        <a:spcBef>
                          <a:spcPts val="0"/>
                        </a:spcBef>
                        <a:spcAft>
                          <a:spcPts val="0"/>
                        </a:spcAft>
                        <a:buNone/>
                      </a:pPr>
                      <a:r>
                        <a:rPr lang="tr-TR" sz="1200">
                          <a:latin typeface="Arial"/>
                          <a:ea typeface="Arial"/>
                          <a:cs typeface="Arial"/>
                          <a:sym typeface="Arial"/>
                        </a:rPr>
                        <a:t>Metalurji ve Malzeme Mühendisliği</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58+2</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393.087</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431.443</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dirty="0">
                          <a:latin typeface="Arial"/>
                          <a:ea typeface="Arial"/>
                          <a:cs typeface="Arial"/>
                          <a:sym typeface="Arial"/>
                        </a:rPr>
                        <a:t>53.057</a:t>
                      </a:r>
                      <a:endParaRPr sz="1200" b="0"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90.082</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09"/>
                  </a:ext>
                </a:extLst>
              </a:tr>
              <a:tr h="318925">
                <a:tc>
                  <a:txBody>
                    <a:bodyPr/>
                    <a:lstStyle/>
                    <a:p>
                      <a:pPr marL="0" marR="0" lvl="0" indent="0" algn="l" rtl="0">
                        <a:lnSpc>
                          <a:spcPct val="107000"/>
                        </a:lnSpc>
                        <a:spcBef>
                          <a:spcPts val="0"/>
                        </a:spcBef>
                        <a:spcAft>
                          <a:spcPts val="0"/>
                        </a:spcAft>
                        <a:buClr>
                          <a:schemeClr val="dk1"/>
                        </a:buClr>
                        <a:buSzPts val="1200"/>
                        <a:buFont typeface="Arial"/>
                        <a:buNone/>
                      </a:pPr>
                      <a:r>
                        <a:rPr lang="tr-TR" sz="1200">
                          <a:latin typeface="Arial"/>
                          <a:ea typeface="Arial"/>
                          <a:cs typeface="Arial"/>
                          <a:sym typeface="Arial"/>
                        </a:rPr>
                        <a:t>Metalurji ve Malzeme Mühendisliği MTOK</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18+1</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290.853</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389.912</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93.586</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297.263</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10"/>
                  </a:ext>
                </a:extLst>
              </a:tr>
              <a:tr h="312000">
                <a:tc>
                  <a:txBody>
                    <a:bodyPr/>
                    <a:lstStyle/>
                    <a:p>
                      <a:pPr marL="0" marR="0" lvl="0" indent="0" algn="l" rtl="0">
                        <a:lnSpc>
                          <a:spcPct val="107000"/>
                        </a:lnSpc>
                        <a:spcBef>
                          <a:spcPts val="0"/>
                        </a:spcBef>
                        <a:spcAft>
                          <a:spcPts val="0"/>
                        </a:spcAft>
                        <a:buNone/>
                      </a:pPr>
                      <a:r>
                        <a:rPr lang="tr-TR" sz="1200">
                          <a:latin typeface="Arial"/>
                          <a:ea typeface="Arial"/>
                          <a:cs typeface="Arial"/>
                          <a:sym typeface="Arial"/>
                        </a:rPr>
                        <a:t>Tekstil Mühendisliği</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55+2</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355.317</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391.650</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91.633</a:t>
                      </a:r>
                      <a:endParaRPr sz="1200" b="1"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b="0" i="0" dirty="0">
                          <a:solidFill>
                            <a:schemeClr val="dk1"/>
                          </a:solidFill>
                          <a:latin typeface="Arial"/>
                          <a:ea typeface="Arial"/>
                          <a:cs typeface="Arial"/>
                          <a:sym typeface="Arial"/>
                        </a:rPr>
                        <a:t>139.404</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11"/>
                  </a:ext>
                </a:extLst>
              </a:tr>
              <a:tr h="312000">
                <a:tc>
                  <a:txBody>
                    <a:bodyPr/>
                    <a:lstStyle/>
                    <a:p>
                      <a:pPr marL="0" marR="0" lvl="0" indent="0" algn="l" rtl="0">
                        <a:lnSpc>
                          <a:spcPct val="107000"/>
                        </a:lnSpc>
                        <a:spcBef>
                          <a:spcPts val="0"/>
                        </a:spcBef>
                        <a:spcAft>
                          <a:spcPts val="0"/>
                        </a:spcAft>
                        <a:buClr>
                          <a:schemeClr val="dk1"/>
                        </a:buClr>
                        <a:buSzPts val="1200"/>
                        <a:buFont typeface="Arial"/>
                        <a:buNone/>
                      </a:pPr>
                      <a:r>
                        <a:rPr lang="tr-TR" sz="1200">
                          <a:latin typeface="Arial"/>
                          <a:ea typeface="Arial"/>
                          <a:cs typeface="Arial"/>
                          <a:sym typeface="Arial"/>
                        </a:rPr>
                        <a:t>Tekstil Mühendisliği - MTOK</a:t>
                      </a:r>
                      <a:endParaRPr sz="1200">
                        <a:latin typeface="Arial"/>
                        <a:ea typeface="Arial"/>
                        <a:cs typeface="Arial"/>
                        <a:sym typeface="Arial"/>
                      </a:endParaRPr>
                    </a:p>
                  </a:txBody>
                  <a:tcPr marL="68575" marR="68575" marT="9525" marB="0" anchor="ct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18+1</a:t>
                      </a:r>
                      <a:endParaRPr dirty="0"/>
                    </a:p>
                  </a:txBody>
                  <a:tcPr marL="0" marR="0" marT="0" marB="0" anchor="ctr"/>
                </a:tc>
                <a:tc>
                  <a:txBody>
                    <a:bodyPr/>
                    <a:lstStyle/>
                    <a:p>
                      <a:pPr marL="0" marR="0" lvl="0" indent="0" algn="ctr" rtl="0">
                        <a:lnSpc>
                          <a:spcPct val="107000"/>
                        </a:lnSpc>
                        <a:spcBef>
                          <a:spcPts val="0"/>
                        </a:spcBef>
                        <a:spcAft>
                          <a:spcPts val="0"/>
                        </a:spcAft>
                        <a:buNone/>
                      </a:pPr>
                      <a:r>
                        <a:rPr lang="tr-TR" sz="1200">
                          <a:latin typeface="Arial"/>
                          <a:ea typeface="Arial"/>
                          <a:cs typeface="Arial"/>
                          <a:sym typeface="Arial"/>
                        </a:rPr>
                        <a:t>SAY</a:t>
                      </a:r>
                      <a:endParaRPr sz="1200">
                        <a:latin typeface="Arial"/>
                        <a:ea typeface="Arial"/>
                        <a:cs typeface="Arial"/>
                        <a:sym typeface="Arial"/>
                      </a:endParaRPr>
                    </a:p>
                  </a:txBody>
                  <a:tcPr marL="91450" marR="91450" marT="45725" marB="45725" anchor="ct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328.949</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Clr>
                          <a:srgbClr val="000000"/>
                        </a:buClr>
                        <a:buFont typeface="Arial"/>
                        <a:buNone/>
                      </a:pPr>
                      <a:r>
                        <a:rPr lang="tr-TR" sz="1200" dirty="0">
                          <a:latin typeface="Arial"/>
                          <a:ea typeface="Arial"/>
                          <a:cs typeface="Arial"/>
                          <a:sym typeface="Arial"/>
                        </a:rPr>
                        <a:t>359.094</a:t>
                      </a:r>
                      <a:endParaRPr sz="1200" dirty="0">
                        <a:latin typeface="Arial"/>
                        <a:ea typeface="Arial"/>
                        <a:cs typeface="Arial"/>
                        <a:sym typeface="Arial"/>
                      </a:endParaRPr>
                    </a:p>
                  </a:txBody>
                  <a:tcPr marL="91425" marR="91425" marT="91425" marB="91425" anchor="ctr">
                    <a:solidFill>
                      <a:srgbClr val="CACBD1"/>
                    </a:solidFill>
                  </a:tcPr>
                </a:tc>
                <a:tc>
                  <a:txBody>
                    <a:bodyPr/>
                    <a:lstStyle/>
                    <a:p>
                      <a:pPr marL="0" marR="0" lvl="0" indent="0" algn="ctr" rtl="0">
                        <a:lnSpc>
                          <a:spcPct val="107000"/>
                        </a:lnSpc>
                        <a:spcBef>
                          <a:spcPts val="0"/>
                        </a:spcBef>
                        <a:spcAft>
                          <a:spcPts val="0"/>
                        </a:spcAft>
                        <a:buNone/>
                      </a:pPr>
                      <a:r>
                        <a:rPr lang="tr-TR" sz="1200" b="0" dirty="0">
                          <a:latin typeface="Arial"/>
                          <a:ea typeface="Arial"/>
                          <a:cs typeface="Arial"/>
                          <a:sym typeface="Arial"/>
                        </a:rPr>
                        <a:t>133.510</a:t>
                      </a:r>
                      <a:endParaRPr sz="1200" b="0" dirty="0">
                        <a:latin typeface="Arial"/>
                        <a:ea typeface="Arial"/>
                        <a:cs typeface="Arial"/>
                        <a:sym typeface="Arial"/>
                      </a:endParaRPr>
                    </a:p>
                  </a:txBody>
                  <a:tcPr marL="68575" marR="68575" marT="9525" marB="0" anchor="ctr">
                    <a:solidFill>
                      <a:srgbClr val="FEE599"/>
                    </a:solidFill>
                  </a:tcPr>
                </a:tc>
                <a:tc>
                  <a:txBody>
                    <a:bodyPr/>
                    <a:lstStyle/>
                    <a:p>
                      <a:pPr marL="0" marR="0" lvl="0" indent="0" algn="ctr" rtl="0">
                        <a:lnSpc>
                          <a:spcPct val="107000"/>
                        </a:lnSpc>
                        <a:spcBef>
                          <a:spcPts val="0"/>
                        </a:spcBef>
                        <a:spcAft>
                          <a:spcPts val="0"/>
                        </a:spcAft>
                        <a:buNone/>
                      </a:pPr>
                      <a:r>
                        <a:rPr lang="tr-TR" sz="1200" dirty="0">
                          <a:latin typeface="Arial"/>
                          <a:ea typeface="Arial"/>
                          <a:cs typeface="Arial"/>
                          <a:sym typeface="Arial"/>
                        </a:rPr>
                        <a:t>188.023</a:t>
                      </a:r>
                      <a:endParaRPr sz="1200" dirty="0">
                        <a:latin typeface="Arial"/>
                        <a:ea typeface="Arial"/>
                        <a:cs typeface="Arial"/>
                        <a:sym typeface="Arial"/>
                      </a:endParaRPr>
                    </a:p>
                  </a:txBody>
                  <a:tcPr marL="68575" marR="68575" marT="9525" marB="0" anchor="ctr">
                    <a:solidFill>
                      <a:srgbClr val="FEE599"/>
                    </a:solidFill>
                  </a:tcPr>
                </a:tc>
                <a:extLst>
                  <a:ext uri="{0D108BD9-81ED-4DB2-BD59-A6C34878D82A}">
                    <a16:rowId xmlns:a16="http://schemas.microsoft.com/office/drawing/2014/main" val="10012"/>
                  </a:ext>
                </a:extLst>
              </a:tr>
            </a:tbl>
          </a:graphicData>
        </a:graphic>
      </p:graphicFrame>
      <p:sp>
        <p:nvSpPr>
          <p:cNvPr id="368" name="Google Shape;368;g15b42957e1c_0_29"/>
          <p:cNvSpPr txBox="1"/>
          <p:nvPr/>
        </p:nvSpPr>
        <p:spPr>
          <a:xfrm>
            <a:off x="3132000" y="676397"/>
            <a:ext cx="9097800" cy="5610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3A65"/>
              </a:buClr>
              <a:buSzPts val="2800"/>
              <a:buFont typeface="Calibri"/>
              <a:buNone/>
            </a:pPr>
            <a:r>
              <a:rPr lang="tr-TR" sz="2800" b="1" i="0" u="none" strike="noStrike" cap="none" dirty="0">
                <a:solidFill>
                  <a:srgbClr val="003A65"/>
                </a:solidFill>
                <a:latin typeface="Calibri"/>
                <a:ea typeface="Calibri"/>
                <a:cs typeface="Calibri"/>
                <a:sym typeface="Calibri"/>
              </a:rPr>
              <a:t>ÖĞRENCİLERİMİZİN 2024 ÖSYM </a:t>
            </a:r>
            <a:r>
              <a:rPr lang="tr-TR" sz="2800" b="1" dirty="0">
                <a:solidFill>
                  <a:srgbClr val="003A65"/>
                </a:solidFill>
                <a:latin typeface="Calibri"/>
                <a:ea typeface="Calibri"/>
                <a:cs typeface="Calibri"/>
                <a:sym typeface="Calibri"/>
              </a:rPr>
              <a:t>PUANLARI</a:t>
            </a:r>
            <a:endParaRPr dirty="0"/>
          </a:p>
        </p:txBody>
      </p:sp>
      <p:pic>
        <p:nvPicPr>
          <p:cNvPr id="369" name="Google Shape;369;g15b42957e1c_0_29"/>
          <p:cNvPicPr preferRelativeResize="0"/>
          <p:nvPr/>
        </p:nvPicPr>
        <p:blipFill rotWithShape="1">
          <a:blip r:embed="rId3">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13"/>
          <p:cNvSpPr txBox="1"/>
          <p:nvPr/>
        </p:nvSpPr>
        <p:spPr>
          <a:xfrm>
            <a:off x="838200" y="1346072"/>
            <a:ext cx="10515600" cy="10554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C6508"/>
              </a:buClr>
              <a:buSzPts val="3200"/>
              <a:buFont typeface="Calibri"/>
              <a:buNone/>
            </a:pPr>
            <a:r>
              <a:rPr lang="tr-TR" sz="3200" b="1" i="0" u="none" strike="noStrike" cap="none" dirty="0">
                <a:solidFill>
                  <a:srgbClr val="FC6508"/>
                </a:solidFill>
                <a:latin typeface="Calibri"/>
                <a:ea typeface="Calibri"/>
                <a:cs typeface="Calibri"/>
                <a:sym typeface="Calibri"/>
              </a:rPr>
              <a:t>Bölümlerimize Göre Öğrenci Sayılarımız (20</a:t>
            </a:r>
            <a:r>
              <a:rPr lang="tr-TR" sz="3200" b="1" dirty="0">
                <a:solidFill>
                  <a:srgbClr val="FC6508"/>
                </a:solidFill>
                <a:latin typeface="Calibri"/>
                <a:ea typeface="Calibri"/>
                <a:cs typeface="Calibri"/>
                <a:sym typeface="Calibri"/>
              </a:rPr>
              <a:t>21</a:t>
            </a:r>
            <a:r>
              <a:rPr lang="tr-TR" sz="3200" b="1" i="0" u="none" strike="noStrike" cap="none" dirty="0">
                <a:solidFill>
                  <a:srgbClr val="FC6508"/>
                </a:solidFill>
                <a:latin typeface="Calibri"/>
                <a:ea typeface="Calibri"/>
                <a:cs typeface="Calibri"/>
                <a:sym typeface="Calibri"/>
              </a:rPr>
              <a:t>-202</a:t>
            </a:r>
            <a:r>
              <a:rPr lang="tr-TR" sz="3200" b="1" dirty="0">
                <a:solidFill>
                  <a:srgbClr val="FC6508"/>
                </a:solidFill>
                <a:latin typeface="Calibri"/>
                <a:ea typeface="Calibri"/>
                <a:cs typeface="Calibri"/>
                <a:sym typeface="Calibri"/>
              </a:rPr>
              <a:t>2</a:t>
            </a:r>
            <a:r>
              <a:rPr lang="tr-TR" sz="3200" b="1" i="0" u="none" strike="noStrike" cap="none" dirty="0">
                <a:solidFill>
                  <a:srgbClr val="FC6508"/>
                </a:solidFill>
                <a:latin typeface="Calibri"/>
                <a:ea typeface="Calibri"/>
                <a:cs typeface="Calibri"/>
                <a:sym typeface="Calibri"/>
              </a:rPr>
              <a:t>)</a:t>
            </a:r>
            <a:endParaRPr dirty="0"/>
          </a:p>
        </p:txBody>
      </p:sp>
      <p:graphicFrame>
        <p:nvGraphicFramePr>
          <p:cNvPr id="375" name="Google Shape;375;p13"/>
          <p:cNvGraphicFramePr/>
          <p:nvPr>
            <p:extLst>
              <p:ext uri="{D42A27DB-BD31-4B8C-83A1-F6EECF244321}">
                <p14:modId xmlns:p14="http://schemas.microsoft.com/office/powerpoint/2010/main" val="1622174564"/>
              </p:ext>
            </p:extLst>
          </p:nvPr>
        </p:nvGraphicFramePr>
        <p:xfrm>
          <a:off x="1692066" y="1862981"/>
          <a:ext cx="8961750" cy="4213800"/>
        </p:xfrm>
        <a:graphic>
          <a:graphicData uri="http://schemas.openxmlformats.org/drawingml/2006/table">
            <a:tbl>
              <a:tblPr>
                <a:noFill/>
                <a:tableStyleId>{7D16248B-5978-4C92-ADF9-E0FD50D52786}</a:tableStyleId>
              </a:tblPr>
              <a:tblGrid>
                <a:gridCol w="4672200">
                  <a:extLst>
                    <a:ext uri="{9D8B030D-6E8A-4147-A177-3AD203B41FA5}">
                      <a16:colId xmlns:a16="http://schemas.microsoft.com/office/drawing/2014/main" val="20000"/>
                    </a:ext>
                  </a:extLst>
                </a:gridCol>
                <a:gridCol w="1429850">
                  <a:extLst>
                    <a:ext uri="{9D8B030D-6E8A-4147-A177-3AD203B41FA5}">
                      <a16:colId xmlns:a16="http://schemas.microsoft.com/office/drawing/2014/main" val="20001"/>
                    </a:ext>
                  </a:extLst>
                </a:gridCol>
                <a:gridCol w="1429850">
                  <a:extLst>
                    <a:ext uri="{9D8B030D-6E8A-4147-A177-3AD203B41FA5}">
                      <a16:colId xmlns:a16="http://schemas.microsoft.com/office/drawing/2014/main" val="20002"/>
                    </a:ext>
                  </a:extLst>
                </a:gridCol>
                <a:gridCol w="1429850">
                  <a:extLst>
                    <a:ext uri="{9D8B030D-6E8A-4147-A177-3AD203B41FA5}">
                      <a16:colId xmlns:a16="http://schemas.microsoft.com/office/drawing/2014/main" val="20003"/>
                    </a:ext>
                  </a:extLst>
                </a:gridCol>
              </a:tblGrid>
              <a:tr h="526725">
                <a:tc>
                  <a:txBody>
                    <a:bodyPr/>
                    <a:lstStyle/>
                    <a:p>
                      <a:pPr marL="0" marR="0" lvl="0" indent="0" algn="ctr" rtl="0">
                        <a:lnSpc>
                          <a:spcPct val="100000"/>
                        </a:lnSpc>
                        <a:spcBef>
                          <a:spcPts val="0"/>
                        </a:spcBef>
                        <a:spcAft>
                          <a:spcPts val="0"/>
                        </a:spcAft>
                        <a:buNone/>
                      </a:pPr>
                      <a:r>
                        <a:rPr lang="tr-TR" sz="2000" b="1"/>
                        <a:t>Bölüm Adı</a:t>
                      </a:r>
                      <a:endParaRPr sz="2000" b="1"/>
                    </a:p>
                  </a:txBody>
                  <a:tcPr marL="12700" marR="12700" marT="12700" marB="0" anchor="ctr">
                    <a:lnL w="9525"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E</a:t>
                      </a:r>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K</a:t>
                      </a:r>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Toplam</a:t>
                      </a:r>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Bilgisayar Mühendisliği</a:t>
                      </a:r>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dirty="0"/>
                        <a:t>329</a:t>
                      </a:r>
                      <a:endParaRPr b="1" dirty="0"/>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i="0" u="none" strike="noStrike" dirty="0">
                          <a:solidFill>
                            <a:srgbClr val="000000"/>
                          </a:solidFill>
                        </a:rPr>
                        <a:t>96</a:t>
                      </a:r>
                      <a:endParaRPr sz="2000" b="1" i="0" u="none" strike="noStrike" dirty="0">
                        <a:solidFill>
                          <a:srgbClr val="000000"/>
                        </a:solidFill>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2000" b="1" i="0" u="none" strike="noStrike" dirty="0">
                          <a:solidFill>
                            <a:srgbClr val="000000"/>
                          </a:solidFill>
                        </a:rPr>
                        <a:t>425</a:t>
                      </a:r>
                      <a:endParaRPr sz="2000" b="1" i="0" u="none" strike="noStrike" dirty="0">
                        <a:solidFill>
                          <a:srgbClr val="000000"/>
                        </a:solidFill>
                      </a:endParaRPr>
                    </a:p>
                  </a:txBody>
                  <a:tcPr marL="12700" marR="12700" marT="1270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Elektrik-Elektronik Mühendisliği</a:t>
                      </a:r>
                      <a:endParaRPr/>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309</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81</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390</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Makine Mühendisliği</a:t>
                      </a:r>
                      <a:endParaRPr/>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315</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43</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358</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Mekatronik Mühendisliği</a:t>
                      </a:r>
                      <a:endParaRPr/>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306</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66</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372</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6725">
                <a:tc>
                  <a:txBody>
                    <a:bodyPr/>
                    <a:lstStyle/>
                    <a:p>
                      <a:pPr marL="0" marR="0" lvl="0" indent="0" algn="ctr" rtl="0">
                        <a:spcBef>
                          <a:spcPts val="0"/>
                        </a:spcBef>
                        <a:spcAft>
                          <a:spcPts val="0"/>
                        </a:spcAft>
                        <a:buNone/>
                      </a:pPr>
                      <a:r>
                        <a:rPr lang="tr-TR" sz="2000" b="1"/>
                        <a:t>Metalurji</a:t>
                      </a:r>
                      <a:r>
                        <a:rPr lang="tr-TR" sz="2000" b="1" i="0" u="none" strike="noStrike">
                          <a:solidFill>
                            <a:srgbClr val="000000"/>
                          </a:solidFill>
                          <a:latin typeface="Arial"/>
                          <a:ea typeface="Arial"/>
                          <a:cs typeface="Arial"/>
                          <a:sym typeface="Arial"/>
                        </a:rPr>
                        <a:t> ve Malzeme Mühendisliği</a:t>
                      </a:r>
                      <a:endParaRPr/>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190</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122</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312</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Tekstil Mühendisliği</a:t>
                      </a:r>
                      <a:endParaRPr/>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108</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156</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tr-TR" sz="2000" dirty="0"/>
                        <a:t>264</a:t>
                      </a:r>
                      <a:endParaRPr sz="2000"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26725">
                <a:tc>
                  <a:txBody>
                    <a:bodyPr/>
                    <a:lstStyle/>
                    <a:p>
                      <a:pPr marL="0" marR="0" lvl="0" indent="0" algn="ctr" rtl="0">
                        <a:spcBef>
                          <a:spcPts val="0"/>
                        </a:spcBef>
                        <a:spcAft>
                          <a:spcPts val="0"/>
                        </a:spcAft>
                        <a:buNone/>
                      </a:pPr>
                      <a:r>
                        <a:rPr lang="tr-TR" sz="2000" b="1" i="0" u="none" strike="noStrike">
                          <a:solidFill>
                            <a:srgbClr val="000000"/>
                          </a:solidFill>
                          <a:latin typeface="Arial"/>
                          <a:ea typeface="Arial"/>
                          <a:cs typeface="Arial"/>
                          <a:sym typeface="Arial"/>
                        </a:rPr>
                        <a:t>Toplam</a:t>
                      </a:r>
                      <a:endParaRPr sz="2000"/>
                    </a:p>
                  </a:txBody>
                  <a:tcPr marL="12700" marR="12700" marT="12700" marB="0" anchor="ctr">
                    <a:lnL w="12700"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tr-TR" sz="2000" b="1" dirty="0"/>
                        <a:t>1557</a:t>
                      </a:r>
                      <a:endParaRPr sz="2000" b="1"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tr-TR" sz="2000" b="1" dirty="0"/>
                        <a:t>564</a:t>
                      </a:r>
                      <a:endParaRPr sz="2000" b="1"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2"/>
                    </a:solidFill>
                  </a:tcPr>
                </a:tc>
                <a:tc>
                  <a:txBody>
                    <a:bodyPr/>
                    <a:lstStyle/>
                    <a:p>
                      <a:pPr marL="0" lvl="0" indent="0" algn="ctr" rtl="0">
                        <a:lnSpc>
                          <a:spcPct val="115000"/>
                        </a:lnSpc>
                        <a:spcBef>
                          <a:spcPts val="0"/>
                        </a:spcBef>
                        <a:spcAft>
                          <a:spcPts val="0"/>
                        </a:spcAft>
                        <a:buNone/>
                      </a:pPr>
                      <a:r>
                        <a:rPr lang="tr-TR" sz="2000" b="1" dirty="0"/>
                        <a:t>2121</a:t>
                      </a:r>
                      <a:endParaRPr sz="2000" b="1" dirty="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7"/>
                  </a:ext>
                </a:extLst>
              </a:tr>
            </a:tbl>
          </a:graphicData>
        </a:graphic>
      </p:graphicFrame>
      <p:pic>
        <p:nvPicPr>
          <p:cNvPr id="376" name="Google Shape;376;p13"/>
          <p:cNvPicPr preferRelativeResize="0"/>
          <p:nvPr/>
        </p:nvPicPr>
        <p:blipFill rotWithShape="1">
          <a:blip r:embed="rId3">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0"/>
        <p:cNvGrpSpPr/>
        <p:nvPr/>
      </p:nvGrpSpPr>
      <p:grpSpPr>
        <a:xfrm>
          <a:off x="0" y="0"/>
          <a:ext cx="0" cy="0"/>
          <a:chOff x="0" y="0"/>
          <a:chExt cx="0" cy="0"/>
        </a:xfrm>
      </p:grpSpPr>
      <p:sp>
        <p:nvSpPr>
          <p:cNvPr id="381" name="Google Shape;381;p17"/>
          <p:cNvSpPr/>
          <p:nvPr/>
        </p:nvSpPr>
        <p:spPr>
          <a:xfrm>
            <a:off x="865094" y="4088131"/>
            <a:ext cx="3130826" cy="12097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2" name="Google Shape;382;p17"/>
          <p:cNvSpPr txBox="1"/>
          <p:nvPr/>
        </p:nvSpPr>
        <p:spPr>
          <a:xfrm>
            <a:off x="867275" y="3419478"/>
            <a:ext cx="14074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Bilgisayar </a:t>
            </a:r>
            <a:endParaRPr/>
          </a:p>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Mühendisliği</a:t>
            </a:r>
            <a:endParaRPr/>
          </a:p>
        </p:txBody>
      </p:sp>
      <p:sp>
        <p:nvSpPr>
          <p:cNvPr id="383" name="Google Shape;383;p17"/>
          <p:cNvSpPr txBox="1"/>
          <p:nvPr/>
        </p:nvSpPr>
        <p:spPr>
          <a:xfrm>
            <a:off x="734246" y="4043487"/>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2018-2019 Eğitim Öğretim Yılından İtibaren Öğrenci Almaktadır.</a:t>
            </a:r>
            <a:endParaRPr/>
          </a:p>
        </p:txBody>
      </p:sp>
      <p:sp>
        <p:nvSpPr>
          <p:cNvPr id="384" name="Google Shape;384;p17"/>
          <p:cNvSpPr txBox="1"/>
          <p:nvPr/>
        </p:nvSpPr>
        <p:spPr>
          <a:xfrm>
            <a:off x="2872981" y="3427308"/>
            <a:ext cx="19248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Elektrik-Elektronik</a:t>
            </a:r>
            <a:endParaRPr/>
          </a:p>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Mühendisliği</a:t>
            </a:r>
            <a:endParaRPr/>
          </a:p>
        </p:txBody>
      </p:sp>
      <p:sp>
        <p:nvSpPr>
          <p:cNvPr id="385" name="Google Shape;385;p17"/>
          <p:cNvSpPr txBox="1"/>
          <p:nvPr/>
        </p:nvSpPr>
        <p:spPr>
          <a:xfrm>
            <a:off x="2949895" y="4062153"/>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2013-2014 Eğitim Öğretim Yılından İtibaren Öğrenci Almaktadır.</a:t>
            </a:r>
            <a:endParaRPr/>
          </a:p>
        </p:txBody>
      </p:sp>
      <p:sp>
        <p:nvSpPr>
          <p:cNvPr id="386" name="Google Shape;386;p17"/>
          <p:cNvSpPr txBox="1"/>
          <p:nvPr/>
        </p:nvSpPr>
        <p:spPr>
          <a:xfrm>
            <a:off x="4607692" y="2749052"/>
            <a:ext cx="12756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Makine </a:t>
            </a:r>
            <a:endParaRPr/>
          </a:p>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Mühendisliği</a:t>
            </a:r>
            <a:endParaRPr/>
          </a:p>
        </p:txBody>
      </p:sp>
      <p:sp>
        <p:nvSpPr>
          <p:cNvPr id="387" name="Google Shape;387;p17"/>
          <p:cNvSpPr txBox="1"/>
          <p:nvPr/>
        </p:nvSpPr>
        <p:spPr>
          <a:xfrm>
            <a:off x="4420929"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88" name="Google Shape;388;p17"/>
          <p:cNvSpPr txBox="1"/>
          <p:nvPr/>
        </p:nvSpPr>
        <p:spPr>
          <a:xfrm>
            <a:off x="6281313"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89" name="Google Shape;389;p17"/>
          <p:cNvSpPr txBox="1"/>
          <p:nvPr/>
        </p:nvSpPr>
        <p:spPr>
          <a:xfrm>
            <a:off x="819381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90" name="Google Shape;390;p17"/>
          <p:cNvSpPr txBox="1"/>
          <p:nvPr/>
        </p:nvSpPr>
        <p:spPr>
          <a:xfrm>
            <a:off x="10471932" y="2718276"/>
            <a:ext cx="12756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Tekstil </a:t>
            </a:r>
            <a:endParaRPr/>
          </a:p>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Mühendisliği</a:t>
            </a:r>
            <a:endParaRPr/>
          </a:p>
        </p:txBody>
      </p:sp>
      <p:sp>
        <p:nvSpPr>
          <p:cNvPr id="391" name="Google Shape;391;p17"/>
          <p:cNvSpPr txBox="1"/>
          <p:nvPr/>
        </p:nvSpPr>
        <p:spPr>
          <a:xfrm>
            <a:off x="1004106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2013-2014 Eğitim Öğretim Yılından İtibaren Öğrenci Almaktadır.</a:t>
            </a:r>
            <a:endParaRPr/>
          </a:p>
        </p:txBody>
      </p:sp>
      <p:pic>
        <p:nvPicPr>
          <p:cNvPr id="392" name="Google Shape;392;p17"/>
          <p:cNvPicPr preferRelativeResize="0"/>
          <p:nvPr/>
        </p:nvPicPr>
        <p:blipFill rotWithShape="1">
          <a:blip r:embed="rId4">
            <a:alphaModFix/>
          </a:blip>
          <a:srcRect/>
          <a:stretch/>
        </p:blipFill>
        <p:spPr>
          <a:xfrm>
            <a:off x="25320" y="245533"/>
            <a:ext cx="2848372" cy="1018340"/>
          </a:xfrm>
          <a:prstGeom prst="rect">
            <a:avLst/>
          </a:prstGeom>
          <a:noFill/>
          <a:ln>
            <a:noFill/>
          </a:ln>
        </p:spPr>
      </p:pic>
      <p:sp>
        <p:nvSpPr>
          <p:cNvPr id="393" name="Google Shape;393;p17"/>
          <p:cNvSpPr txBox="1"/>
          <p:nvPr/>
        </p:nvSpPr>
        <p:spPr>
          <a:xfrm>
            <a:off x="1471141" y="1537071"/>
            <a:ext cx="1009534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2800"/>
              <a:buFont typeface="Calibri"/>
              <a:buNone/>
            </a:pPr>
            <a:r>
              <a:rPr lang="tr-TR" sz="2800" b="1" i="0" u="none" strike="noStrike" cap="none">
                <a:solidFill>
                  <a:srgbClr val="003A65"/>
                </a:solidFill>
                <a:latin typeface="Calibri"/>
                <a:ea typeface="Calibri"/>
                <a:cs typeface="Calibri"/>
                <a:sym typeface="Calibri"/>
              </a:rPr>
              <a:t>PROJELER KAPSAMINDA SANAYİ İŞBİRLİKTELİK ALANLARIMIZ</a:t>
            </a:r>
            <a:endParaRPr/>
          </a:p>
        </p:txBody>
      </p:sp>
      <p:sp>
        <p:nvSpPr>
          <p:cNvPr id="394" name="Google Shape;394;p17"/>
          <p:cNvSpPr txBox="1"/>
          <p:nvPr/>
        </p:nvSpPr>
        <p:spPr>
          <a:xfrm>
            <a:off x="592667" y="2304413"/>
            <a:ext cx="10582200" cy="4155900"/>
          </a:xfrm>
          <a:prstGeom prst="rect">
            <a:avLst/>
          </a:prstGeom>
          <a:noFill/>
          <a:ln>
            <a:noFill/>
          </a:ln>
        </p:spPr>
        <p:txBody>
          <a:bodyPr spcFirstLastPara="1" wrap="square" lIns="91425" tIns="45700" rIns="91425" bIns="45700" anchor="t" anchorCtr="0">
            <a:spAutoFit/>
          </a:bodyPr>
          <a:lstStyle/>
          <a:p>
            <a:pPr marL="914400" marR="0" lvl="2" indent="0" algn="just" rtl="0">
              <a:lnSpc>
                <a:spcPct val="100000"/>
              </a:lnSpc>
              <a:spcBef>
                <a:spcPts val="0"/>
              </a:spcBef>
              <a:spcAft>
                <a:spcPts val="0"/>
              </a:spcAft>
              <a:buClr>
                <a:srgbClr val="000000"/>
              </a:buClr>
              <a:buSzPts val="2400"/>
              <a:buFont typeface="Calibri"/>
              <a:buNone/>
            </a:pPr>
            <a:r>
              <a:rPr lang="tr-TR" sz="2400" b="0" i="0" u="none" strike="noStrike" cap="none">
                <a:solidFill>
                  <a:srgbClr val="000000"/>
                </a:solidFill>
                <a:latin typeface="Calibri"/>
                <a:ea typeface="Calibri"/>
                <a:cs typeface="Calibri"/>
                <a:sym typeface="Calibri"/>
              </a:rPr>
              <a:t>       Teknoloji Fakültesi TÜBİTAK Öncelikli Proje </a:t>
            </a:r>
            <a:r>
              <a:rPr lang="tr-TR" sz="2400">
                <a:latin typeface="Calibri"/>
                <a:ea typeface="Calibri"/>
                <a:cs typeface="Calibri"/>
                <a:sym typeface="Calibri"/>
              </a:rPr>
              <a:t>A</a:t>
            </a:r>
            <a:r>
              <a:rPr lang="tr-TR" sz="2400" b="0" i="0" u="none" strike="noStrike" cap="none">
                <a:solidFill>
                  <a:srgbClr val="000000"/>
                </a:solidFill>
                <a:latin typeface="Calibri"/>
                <a:ea typeface="Calibri"/>
                <a:cs typeface="Calibri"/>
                <a:sym typeface="Calibri"/>
              </a:rPr>
              <a:t>lanları;</a:t>
            </a:r>
            <a:endParaRPr/>
          </a:p>
          <a:p>
            <a:pPr marL="1828800" marR="0" lvl="3" indent="-457200" algn="just" rtl="0">
              <a:lnSpc>
                <a:spcPct val="100000"/>
              </a:lnSpc>
              <a:spcBef>
                <a:spcPts val="0"/>
              </a:spcBef>
              <a:spcAft>
                <a:spcPts val="0"/>
              </a:spcAft>
              <a:buClr>
                <a:srgbClr val="000000"/>
              </a:buClr>
              <a:buSzPts val="2400"/>
              <a:buFont typeface="Calibri"/>
              <a:buAutoNum type="arabicPeriod"/>
            </a:pPr>
            <a:r>
              <a:rPr lang="tr-TR" sz="2400" b="0" i="0" u="none" strike="noStrike" cap="none">
                <a:solidFill>
                  <a:srgbClr val="000000"/>
                </a:solidFill>
                <a:latin typeface="Calibri"/>
                <a:ea typeface="Calibri"/>
                <a:cs typeface="Calibri"/>
                <a:sym typeface="Calibri"/>
              </a:rPr>
              <a:t>TÜBİTAK 2244: </a:t>
            </a:r>
            <a:r>
              <a:rPr lang="tr-TR" sz="2400" b="0" i="0" u="none" strike="noStrike" cap="none">
                <a:solidFill>
                  <a:srgbClr val="002060"/>
                </a:solidFill>
                <a:latin typeface="Calibri"/>
                <a:ea typeface="Calibri"/>
                <a:cs typeface="Calibri"/>
                <a:sym typeface="Calibri"/>
              </a:rPr>
              <a:t>Bu proje kapsamında sanayinin ihtiyaçlarına yönelik doktoralı araştırmacı yetiştirilmesi yapılmaktadır.</a:t>
            </a:r>
            <a:endParaRPr/>
          </a:p>
          <a:p>
            <a:pPr marL="1828800" marR="0" lvl="3" indent="-457200" algn="just" rtl="0">
              <a:lnSpc>
                <a:spcPct val="100000"/>
              </a:lnSpc>
              <a:spcBef>
                <a:spcPts val="0"/>
              </a:spcBef>
              <a:spcAft>
                <a:spcPts val="0"/>
              </a:spcAft>
              <a:buClr>
                <a:srgbClr val="000000"/>
              </a:buClr>
              <a:buSzPts val="2400"/>
              <a:buFont typeface="Calibri"/>
              <a:buAutoNum type="arabicPeriod"/>
            </a:pPr>
            <a:r>
              <a:rPr lang="tr-TR" sz="2400" b="0" i="0" u="none" strike="noStrike" cap="none">
                <a:solidFill>
                  <a:srgbClr val="000000"/>
                </a:solidFill>
                <a:latin typeface="Calibri"/>
                <a:ea typeface="Calibri"/>
                <a:cs typeface="Calibri"/>
                <a:sym typeface="Calibri"/>
              </a:rPr>
              <a:t>TÜBİTAK 1001: </a:t>
            </a:r>
            <a:r>
              <a:rPr lang="tr-TR" sz="2400" b="0" i="0" u="none" strike="noStrike" cap="none">
                <a:solidFill>
                  <a:srgbClr val="002060"/>
                </a:solidFill>
                <a:latin typeface="Calibri"/>
                <a:ea typeface="Calibri"/>
                <a:cs typeface="Calibri"/>
                <a:sym typeface="Calibri"/>
              </a:rPr>
              <a:t>Yeni bilgiler üretilmesi, bilimsel yorumların yapılması veya teknolojik problemlerin çözümlenmesi için bilimsel esaslara uygun olan projeler yapılmaktadır.</a:t>
            </a:r>
            <a:endParaRPr/>
          </a:p>
          <a:p>
            <a:pPr marL="1828800" marR="0" lvl="3" indent="-457200" algn="just" rtl="0">
              <a:lnSpc>
                <a:spcPct val="100000"/>
              </a:lnSpc>
              <a:spcBef>
                <a:spcPts val="0"/>
              </a:spcBef>
              <a:spcAft>
                <a:spcPts val="0"/>
              </a:spcAft>
              <a:buClr>
                <a:srgbClr val="000000"/>
              </a:buClr>
              <a:buSzPts val="2400"/>
              <a:buFont typeface="Calibri"/>
              <a:buAutoNum type="arabicPeriod"/>
            </a:pPr>
            <a:r>
              <a:rPr lang="tr-TR" sz="2400" b="0" i="0" u="none" strike="noStrike" cap="none">
                <a:solidFill>
                  <a:srgbClr val="000000"/>
                </a:solidFill>
                <a:latin typeface="Calibri"/>
                <a:ea typeface="Calibri"/>
                <a:cs typeface="Calibri"/>
                <a:sym typeface="Calibri"/>
              </a:rPr>
              <a:t>TÜBİTAK 3501: </a:t>
            </a:r>
            <a:r>
              <a:rPr lang="tr-TR" sz="2400" b="0" i="0" u="none" strike="noStrike" cap="none">
                <a:solidFill>
                  <a:srgbClr val="002060"/>
                </a:solidFill>
                <a:latin typeface="Calibri"/>
                <a:ea typeface="Calibri"/>
                <a:cs typeface="Calibri"/>
                <a:sym typeface="Calibri"/>
              </a:rPr>
              <a:t>Doktoralı bilim insanlarının kariyer geliştirme çalışmalarını kapsayan projeler yapılmaktadır.</a:t>
            </a:r>
            <a:endParaRPr/>
          </a:p>
          <a:p>
            <a:pPr marL="1828800" marR="0" lvl="3" indent="-457200" algn="just" rtl="0">
              <a:lnSpc>
                <a:spcPct val="100000"/>
              </a:lnSpc>
              <a:spcBef>
                <a:spcPts val="0"/>
              </a:spcBef>
              <a:spcAft>
                <a:spcPts val="0"/>
              </a:spcAft>
              <a:buClr>
                <a:srgbClr val="000000"/>
              </a:buClr>
              <a:buSzPts val="2400"/>
              <a:buFont typeface="Calibri"/>
              <a:buAutoNum type="arabicPeriod"/>
            </a:pPr>
            <a:r>
              <a:rPr lang="tr-TR" sz="2400" b="0" i="0" u="none" strike="noStrike" cap="none">
                <a:solidFill>
                  <a:srgbClr val="000000"/>
                </a:solidFill>
                <a:latin typeface="Calibri"/>
                <a:ea typeface="Calibri"/>
                <a:cs typeface="Calibri"/>
                <a:sym typeface="Calibri"/>
              </a:rPr>
              <a:t>TÜBİTAK 1505: </a:t>
            </a:r>
            <a:r>
              <a:rPr lang="tr-TR" sz="2400" b="0" i="0" u="none" strike="noStrike" cap="none">
                <a:solidFill>
                  <a:srgbClr val="002060"/>
                </a:solidFill>
                <a:latin typeface="Calibri"/>
                <a:ea typeface="Calibri"/>
                <a:cs typeface="Calibri"/>
                <a:sym typeface="Calibri"/>
              </a:rPr>
              <a:t>Bu programla, üniversite/kamu araştırma merkez ve enstitülerindeki bilgi birikimi ve teknolojinin sanayi kuruluşlarına aktarılmasını kapsayan projeler yapılmaktadır.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8"/>
        <p:cNvGrpSpPr/>
        <p:nvPr/>
      </p:nvGrpSpPr>
      <p:grpSpPr>
        <a:xfrm>
          <a:off x="0" y="0"/>
          <a:ext cx="0" cy="0"/>
          <a:chOff x="0" y="0"/>
          <a:chExt cx="0" cy="0"/>
        </a:xfrm>
      </p:grpSpPr>
      <p:pic>
        <p:nvPicPr>
          <p:cNvPr id="399" name="Google Shape;399;p18" descr="metin, iç mekan, mutfak aleti içeren bir resim&#10;&#10;Açıklama otomatik olarak oluşturuldu"/>
          <p:cNvPicPr preferRelativeResize="0"/>
          <p:nvPr/>
        </p:nvPicPr>
        <p:blipFill rotWithShape="1">
          <a:blip r:embed="rId3">
            <a:alphaModFix/>
          </a:blip>
          <a:srcRect t="7091" b="10512"/>
          <a:stretch/>
        </p:blipFill>
        <p:spPr>
          <a:xfrm>
            <a:off x="20" y="-1"/>
            <a:ext cx="12191980" cy="4394997"/>
          </a:xfrm>
          <a:prstGeom prst="rect">
            <a:avLst/>
          </a:prstGeom>
          <a:noFill/>
          <a:ln>
            <a:noFill/>
          </a:ln>
        </p:spPr>
      </p:pic>
      <p:sp>
        <p:nvSpPr>
          <p:cNvPr id="400" name="Google Shape;400;p18"/>
          <p:cNvSpPr/>
          <p:nvPr/>
        </p:nvSpPr>
        <p:spPr>
          <a:xfrm rot="10800000" flipH="1">
            <a:off x="8286518" y="4564049"/>
            <a:ext cx="3905483" cy="2293951"/>
          </a:xfrm>
          <a:custGeom>
            <a:avLst/>
            <a:gdLst/>
            <a:ahLst/>
            <a:cxnLst/>
            <a:rect l="l" t="t" r="r" b="b"/>
            <a:pathLst>
              <a:path w="3905483" h="2293951" extrusionOk="0">
                <a:moveTo>
                  <a:pt x="0" y="2293951"/>
                </a:moveTo>
                <a:lnTo>
                  <a:pt x="3905483" y="2293951"/>
                </a:lnTo>
                <a:lnTo>
                  <a:pt x="3905483" y="0"/>
                </a:lnTo>
                <a:lnTo>
                  <a:pt x="2479521" y="0"/>
                </a:lnTo>
                <a:lnTo>
                  <a:pt x="1739055" y="0"/>
                </a:lnTo>
                <a:lnTo>
                  <a:pt x="1737976" y="2332"/>
                </a:lnTo>
                <a:lnTo>
                  <a:pt x="1061319" y="2332"/>
                </a:lnTo>
                <a:close/>
              </a:path>
            </a:pathLst>
          </a:custGeom>
          <a:solidFill>
            <a:srgbClr val="B4B4B4">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1" name="Google Shape;401;p18"/>
          <p:cNvSpPr/>
          <p:nvPr/>
        </p:nvSpPr>
        <p:spPr>
          <a:xfrm rot="10800000" flipH="1">
            <a:off x="1" y="4564049"/>
            <a:ext cx="9110805" cy="2293951"/>
          </a:xfrm>
          <a:custGeom>
            <a:avLst/>
            <a:gdLst/>
            <a:ahLst/>
            <a:cxnLst/>
            <a:rect l="l" t="t" r="r" b="b"/>
            <a:pathLst>
              <a:path w="9110805" h="2293951" extrusionOk="0">
                <a:moveTo>
                  <a:pt x="0" y="2293951"/>
                </a:moveTo>
                <a:lnTo>
                  <a:pt x="107316" y="2293951"/>
                </a:lnTo>
                <a:lnTo>
                  <a:pt x="7277190" y="2293951"/>
                </a:lnTo>
                <a:lnTo>
                  <a:pt x="8048407" y="2293951"/>
                </a:lnTo>
                <a:lnTo>
                  <a:pt x="9110805" y="0"/>
                </a:lnTo>
                <a:lnTo>
                  <a:pt x="8339588" y="0"/>
                </a:lnTo>
                <a:lnTo>
                  <a:pt x="107316" y="0"/>
                </a:lnTo>
                <a:lnTo>
                  <a:pt x="0" y="0"/>
                </a:lnTo>
                <a:close/>
              </a:path>
            </a:pathLst>
          </a:cu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2" name="Google Shape;402;p18"/>
          <p:cNvSpPr txBox="1">
            <a:spLocks noGrp="1"/>
          </p:cNvSpPr>
          <p:nvPr>
            <p:ph type="subTitle" idx="1"/>
          </p:nvPr>
        </p:nvSpPr>
        <p:spPr>
          <a:xfrm>
            <a:off x="8989567" y="5651407"/>
            <a:ext cx="3090673" cy="46496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1800"/>
              <a:buNone/>
            </a:pPr>
            <a:r>
              <a:rPr lang="tr-TR" sz="1800">
                <a:solidFill>
                  <a:schemeClr val="accent2"/>
                </a:solidFill>
              </a:rPr>
              <a:t>blm.teknoloji.marmara.edu.tr</a:t>
            </a:r>
            <a:endParaRPr/>
          </a:p>
        </p:txBody>
      </p:sp>
      <p:sp>
        <p:nvSpPr>
          <p:cNvPr id="403" name="Google Shape;403;p18"/>
          <p:cNvSpPr txBox="1">
            <a:spLocks noGrp="1"/>
          </p:cNvSpPr>
          <p:nvPr>
            <p:ph type="ctrTitle"/>
          </p:nvPr>
        </p:nvSpPr>
        <p:spPr>
          <a:xfrm>
            <a:off x="841248" y="4858247"/>
            <a:ext cx="6982834" cy="10264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Calibri"/>
              <a:buNone/>
            </a:pPr>
            <a:r>
              <a:rPr lang="tr-TR" sz="4800">
                <a:solidFill>
                  <a:srgbClr val="FFFFFF"/>
                </a:solidFill>
              </a:rPr>
              <a:t>BİLGİSAYAR MÜHENDİSLİĞİ</a:t>
            </a:r>
            <a:br>
              <a:rPr lang="tr-TR" sz="3400">
                <a:solidFill>
                  <a:srgbClr val="FFFFFF"/>
                </a:solidFill>
              </a:rPr>
            </a:br>
            <a:r>
              <a:rPr lang="tr-TR" sz="2000">
                <a:solidFill>
                  <a:srgbClr val="FFFFFF"/>
                </a:solidFill>
              </a:rPr>
              <a:t>TEKNOLOJİ FAKÜLTESİ</a:t>
            </a:r>
            <a:endParaRPr/>
          </a:p>
        </p:txBody>
      </p:sp>
      <p:pic>
        <p:nvPicPr>
          <p:cNvPr id="404" name="Google Shape;404;p18" descr="metin içeren bir resim&#10;&#10;Açıklama otomatik olarak oluşturuldu"/>
          <p:cNvPicPr preferRelativeResize="0"/>
          <p:nvPr/>
        </p:nvPicPr>
        <p:blipFill rotWithShape="1">
          <a:blip r:embed="rId4">
            <a:alphaModFix/>
          </a:blip>
          <a:srcRect/>
          <a:stretch/>
        </p:blipFill>
        <p:spPr>
          <a:xfrm>
            <a:off x="9188466" y="4922382"/>
            <a:ext cx="2101585" cy="603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19"/>
          <p:cNvSpPr txBox="1">
            <a:spLocks noGrp="1"/>
          </p:cNvSpPr>
          <p:nvPr>
            <p:ph type="title"/>
          </p:nvPr>
        </p:nvSpPr>
        <p:spPr>
          <a:xfrm>
            <a:off x="1653363" y="365760"/>
            <a:ext cx="936720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Bölüm Hakkında</a:t>
            </a:r>
            <a:endParaRPr/>
          </a:p>
        </p:txBody>
      </p:sp>
      <p:sp>
        <p:nvSpPr>
          <p:cNvPr id="410" name="Google Shape;410;p19"/>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1" name="Google Shape;411;p19"/>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2" name="Google Shape;412;p19"/>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13" name="Google Shape;413;p19"/>
          <p:cNvSpPr txBox="1">
            <a:spLocks noGrp="1"/>
          </p:cNvSpPr>
          <p:nvPr>
            <p:ph type="body" idx="1"/>
          </p:nvPr>
        </p:nvSpPr>
        <p:spPr>
          <a:xfrm>
            <a:off x="1653363" y="2176272"/>
            <a:ext cx="9367204" cy="4041648"/>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chemeClr val="dk1"/>
              </a:buClr>
              <a:buSzPts val="2400"/>
              <a:buChar char="•"/>
            </a:pPr>
            <a:r>
              <a:rPr lang="tr-TR" sz="2400"/>
              <a:t>Marmara Üniversitesi Teknoloji Fakültesi Bilgisayar Mühendisliği Bölümü 2010 yılında kurulmuştur.</a:t>
            </a:r>
            <a:endParaRPr/>
          </a:p>
          <a:p>
            <a:pPr marL="228600" lvl="0" indent="-228600" algn="just" rtl="0">
              <a:lnSpc>
                <a:spcPct val="90000"/>
              </a:lnSpc>
              <a:spcBef>
                <a:spcPts val="1000"/>
              </a:spcBef>
              <a:spcAft>
                <a:spcPts val="0"/>
              </a:spcAft>
              <a:buClr>
                <a:schemeClr val="dk1"/>
              </a:buClr>
              <a:buSzPts val="2400"/>
              <a:buChar char="•"/>
            </a:pPr>
            <a:r>
              <a:rPr lang="tr-TR" sz="2400"/>
              <a:t>Bölümümüzün vizyonu; bölgemiz, ülkemiz ve uluslararası düzeyde akademik ve uygulama çalışmaları ile bilişim alanında öncü ve lider olmaktır. </a:t>
            </a:r>
            <a:endParaRPr/>
          </a:p>
          <a:p>
            <a:pPr marL="228600" lvl="0" indent="-228600" algn="just" rtl="0">
              <a:lnSpc>
                <a:spcPct val="90000"/>
              </a:lnSpc>
              <a:spcBef>
                <a:spcPts val="1000"/>
              </a:spcBef>
              <a:spcAft>
                <a:spcPts val="0"/>
              </a:spcAft>
              <a:buClr>
                <a:schemeClr val="dk1"/>
              </a:buClr>
              <a:buSzPts val="2400"/>
              <a:buChar char="•"/>
            </a:pPr>
            <a:r>
              <a:rPr lang="tr-TR" sz="2400"/>
              <a:t>Edindiği ulusal ve uluslararası alanda geçerliği olan, güncel teorik bilgiler ve uygulama becerileri ile endüstri, akademik ve kamu alanlarında liderlik yapabilecek yeteneklere sahip, topluma hizmet verecek mezunlar yetiştirmeyi amaç edinmiştir.  </a:t>
            </a:r>
            <a:endParaRPr/>
          </a:p>
          <a:p>
            <a:pPr marL="228600" lvl="0" indent="-228600" algn="just" rtl="0">
              <a:lnSpc>
                <a:spcPct val="90000"/>
              </a:lnSpc>
              <a:spcBef>
                <a:spcPts val="1000"/>
              </a:spcBef>
              <a:spcAft>
                <a:spcPts val="0"/>
              </a:spcAft>
              <a:buClr>
                <a:schemeClr val="dk1"/>
              </a:buClr>
              <a:buSzPts val="2400"/>
              <a:buChar char="•"/>
            </a:pPr>
            <a:r>
              <a:rPr lang="tr-TR" sz="2400"/>
              <a:t>Geniş çalışma alanları ve araştırma olanakları sağlayarak; üniversite sanayi işbirliğini gerçekleştirmek, kazanılan bilginin işlevselliğini artırmak hedeflenmektedir.</a:t>
            </a:r>
            <a:endParaRPr/>
          </a:p>
        </p:txBody>
      </p:sp>
      <p:pic>
        <p:nvPicPr>
          <p:cNvPr id="414" name="Google Shape;414;p19"/>
          <p:cNvPicPr preferRelativeResize="0"/>
          <p:nvPr/>
        </p:nvPicPr>
        <p:blipFill rotWithShape="1">
          <a:blip r:embed="rId3">
            <a:alphaModFix/>
          </a:blip>
          <a:srcRect/>
          <a:stretch/>
        </p:blipFill>
        <p:spPr>
          <a:xfrm>
            <a:off x="76059" y="231418"/>
            <a:ext cx="1095375" cy="1095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19" name="Google Shape;419;p20"/>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0" name="Google Shape;420;p2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1" name="Google Shape;421;p20"/>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tr-TR">
                <a:solidFill>
                  <a:srgbClr val="FFFFFF"/>
                </a:solidFill>
              </a:rPr>
              <a:t>Bilgisayar Mühendisleri</a:t>
            </a:r>
            <a:br>
              <a:rPr lang="tr-TR">
                <a:solidFill>
                  <a:srgbClr val="FFFFFF"/>
                </a:solidFill>
              </a:rPr>
            </a:br>
            <a:r>
              <a:rPr lang="tr-TR">
                <a:solidFill>
                  <a:srgbClr val="FFFFFF"/>
                </a:solidFill>
              </a:rPr>
              <a:t>Ne İş Yapar?</a:t>
            </a:r>
            <a:endParaRPr/>
          </a:p>
        </p:txBody>
      </p:sp>
      <p:sp>
        <p:nvSpPr>
          <p:cNvPr id="422" name="Google Shape;422;p20"/>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23" name="Google Shape;423;p20"/>
          <p:cNvSpPr txBox="1">
            <a:spLocks noGrp="1"/>
          </p:cNvSpPr>
          <p:nvPr>
            <p:ph type="body" idx="1"/>
          </p:nvPr>
        </p:nvSpPr>
        <p:spPr>
          <a:xfrm>
            <a:off x="4447309" y="591344"/>
            <a:ext cx="6516614" cy="5585619"/>
          </a:xfrm>
          <a:prstGeom prst="rect">
            <a:avLst/>
          </a:prstGeom>
          <a:noFill/>
          <a:ln>
            <a:noFill/>
          </a:ln>
        </p:spPr>
        <p:txBody>
          <a:bodyPr spcFirstLastPara="1" wrap="square" lIns="91425" tIns="45700" rIns="91425" bIns="45700" anchor="ctr" anchorCtr="0">
            <a:normAutofit/>
          </a:bodyPr>
          <a:lstStyle/>
          <a:p>
            <a:pPr marL="228600" lvl="0" indent="-228600" algn="just" rtl="0">
              <a:lnSpc>
                <a:spcPct val="90000"/>
              </a:lnSpc>
              <a:spcBef>
                <a:spcPts val="0"/>
              </a:spcBef>
              <a:spcAft>
                <a:spcPts val="0"/>
              </a:spcAft>
              <a:buClr>
                <a:schemeClr val="dk1"/>
              </a:buClr>
              <a:buSzPts val="2800"/>
              <a:buChar char="•"/>
            </a:pPr>
            <a:r>
              <a:rPr lang="tr-TR"/>
              <a:t>Bilgisayar mühendisleri, bilgisayarların hayatı kolaylaştıracağı iletişim ağları, sağlık sistemleri, güvenlik sistemleri, insansız hava araçları, bankacılık sistemleri, sosyal medya, cerrahi robotlar gibi bir çok alanda çözümler üretirler. </a:t>
            </a:r>
            <a:endParaRPr/>
          </a:p>
          <a:p>
            <a:pPr marL="228600" lvl="0" indent="-228600" algn="just" rtl="0">
              <a:lnSpc>
                <a:spcPct val="90000"/>
              </a:lnSpc>
              <a:spcBef>
                <a:spcPts val="1000"/>
              </a:spcBef>
              <a:spcAft>
                <a:spcPts val="0"/>
              </a:spcAft>
              <a:buClr>
                <a:schemeClr val="dk1"/>
              </a:buClr>
              <a:buSzPts val="2800"/>
              <a:buChar char="•"/>
            </a:pPr>
            <a:r>
              <a:rPr lang="tr-TR"/>
              <a:t>Donanım ve yazılım bileşenlerinden oluşan sistemlerin tasarlanması, boyutlandırılması,  uygulanması, test edilmesi ve hayata geçirilmesi bilgisayar mühendisinin görevleridir.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7"/>
        <p:cNvGrpSpPr/>
        <p:nvPr/>
      </p:nvGrpSpPr>
      <p:grpSpPr>
        <a:xfrm>
          <a:off x="0" y="0"/>
          <a:ext cx="0" cy="0"/>
          <a:chOff x="0" y="0"/>
          <a:chExt cx="0" cy="0"/>
        </a:xfrm>
      </p:grpSpPr>
      <p:sp>
        <p:nvSpPr>
          <p:cNvPr id="428" name="Google Shape;428;p2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29" name="Google Shape;429;p21"/>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0" name="Google Shape;430;p21"/>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tr-TR">
                <a:solidFill>
                  <a:srgbClr val="FFFFFF"/>
                </a:solidFill>
              </a:rPr>
              <a:t>Bilgisayar Mühendisleri</a:t>
            </a:r>
            <a:br>
              <a:rPr lang="tr-TR">
                <a:solidFill>
                  <a:srgbClr val="FFFFFF"/>
                </a:solidFill>
              </a:rPr>
            </a:br>
            <a:r>
              <a:rPr lang="tr-TR">
                <a:solidFill>
                  <a:srgbClr val="FFFFFF"/>
                </a:solidFill>
              </a:rPr>
              <a:t>Ne İş Yapar?</a:t>
            </a:r>
            <a:endParaRPr/>
          </a:p>
        </p:txBody>
      </p:sp>
      <p:sp>
        <p:nvSpPr>
          <p:cNvPr id="431" name="Google Shape;431;p21"/>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432" name="Google Shape;432;p21"/>
          <p:cNvSpPr txBox="1">
            <a:spLocks noGrp="1"/>
          </p:cNvSpPr>
          <p:nvPr>
            <p:ph type="body" idx="1"/>
          </p:nvPr>
        </p:nvSpPr>
        <p:spPr>
          <a:xfrm>
            <a:off x="4447308" y="591344"/>
            <a:ext cx="6507737" cy="5585619"/>
          </a:xfrm>
          <a:prstGeom prst="rect">
            <a:avLst/>
          </a:prstGeom>
          <a:noFill/>
          <a:ln>
            <a:noFill/>
          </a:ln>
        </p:spPr>
        <p:txBody>
          <a:bodyPr spcFirstLastPara="1" wrap="square" lIns="91425" tIns="45700" rIns="91425" bIns="45700" anchor="ctr" anchorCtr="0">
            <a:normAutofit/>
          </a:bodyPr>
          <a:lstStyle/>
          <a:p>
            <a:pPr marL="228600" lvl="0" indent="-228600" algn="just" rtl="0">
              <a:lnSpc>
                <a:spcPct val="90000"/>
              </a:lnSpc>
              <a:spcBef>
                <a:spcPts val="0"/>
              </a:spcBef>
              <a:spcAft>
                <a:spcPts val="0"/>
              </a:spcAft>
              <a:buClr>
                <a:schemeClr val="dk1"/>
              </a:buClr>
              <a:buSzPts val="2800"/>
              <a:buChar char="•"/>
            </a:pPr>
            <a:r>
              <a:rPr lang="tr-TR"/>
              <a:t>Yazılım üreten şirketlerde, büyük kuruluşların bilgi işlem/IT bölümlerinde, AR-GE merkezlerinde, üniversitelerde, start-up firmalarında çalışabilirler.</a:t>
            </a:r>
            <a:endParaRPr/>
          </a:p>
          <a:p>
            <a:pPr marL="228600" lvl="0" indent="-228600" algn="just" rtl="0">
              <a:lnSpc>
                <a:spcPct val="90000"/>
              </a:lnSpc>
              <a:spcBef>
                <a:spcPts val="1000"/>
              </a:spcBef>
              <a:spcAft>
                <a:spcPts val="0"/>
              </a:spcAft>
              <a:buClr>
                <a:schemeClr val="dk1"/>
              </a:buClr>
              <a:buSzPts val="2800"/>
              <a:buChar char="•"/>
            </a:pPr>
            <a:r>
              <a:rPr lang="tr-TR"/>
              <a:t>Sistem yöneticisi, veri tabanı yöneticisi, uygulama programcısı, proje yöneticisi, ağ yöneticisi, veri bilimci ve veri analisti olarak görev alabilirler.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6"/>
        <p:cNvGrpSpPr/>
        <p:nvPr/>
      </p:nvGrpSpPr>
      <p:grpSpPr>
        <a:xfrm>
          <a:off x="0" y="0"/>
          <a:ext cx="0" cy="0"/>
          <a:chOff x="0" y="0"/>
          <a:chExt cx="0" cy="0"/>
        </a:xfrm>
      </p:grpSpPr>
      <p:sp>
        <p:nvSpPr>
          <p:cNvPr id="437" name="Google Shape;437;p2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38" name="Google Shape;438;p22"/>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39" name="Google Shape;439;p22"/>
          <p:cNvSpPr txBox="1">
            <a:spLocks noGrp="1"/>
          </p:cNvSpPr>
          <p:nvPr>
            <p:ph type="title"/>
          </p:nvPr>
        </p:nvSpPr>
        <p:spPr>
          <a:xfrm>
            <a:off x="5093520" y="2744662"/>
            <a:ext cx="6589707"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latin typeface="Calibri"/>
                <a:ea typeface="Calibri"/>
                <a:cs typeface="Calibri"/>
                <a:sym typeface="Calibri"/>
              </a:rPr>
              <a:t>Eğitim Programı</a:t>
            </a:r>
            <a:endParaRPr sz="6000">
              <a:solidFill>
                <a:srgbClr val="FFFFFF"/>
              </a:solidFill>
              <a:latin typeface="Calibri"/>
              <a:ea typeface="Calibri"/>
              <a:cs typeface="Calibri"/>
              <a:sym typeface="Calibri"/>
            </a:endParaRPr>
          </a:p>
        </p:txBody>
      </p:sp>
      <p:cxnSp>
        <p:nvCxnSpPr>
          <p:cNvPr id="440" name="Google Shape;440;p22"/>
          <p:cNvCxnSpPr/>
          <p:nvPr/>
        </p:nvCxnSpPr>
        <p:spPr>
          <a:xfrm>
            <a:off x="406241" y="183933"/>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441" name="Google Shape;441;p22"/>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2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2"/>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4" name="Google Shape;444;p22"/>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22"/>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Google Shape;450;p2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4"/>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4"/>
          <p:cNvSpPr txBox="1">
            <a:spLocks noGrp="1"/>
          </p:cNvSpPr>
          <p:nvPr>
            <p:ph type="title"/>
          </p:nvPr>
        </p:nvSpPr>
        <p:spPr>
          <a:xfrm>
            <a:off x="838200" y="365125"/>
            <a:ext cx="10515600"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Lisans Müfredatı</a:t>
            </a:r>
            <a:endParaRPr/>
          </a:p>
        </p:txBody>
      </p:sp>
      <p:sp>
        <p:nvSpPr>
          <p:cNvPr id="453" name="Google Shape;453;p24"/>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54" name="Google Shape;454;p24" descr="tablo içeren bir resim&#10;&#10;Açıklama otomatik olarak oluşturuldu"/>
          <p:cNvPicPr preferRelativeResize="0">
            <a:picLocks noGrp="1"/>
          </p:cNvPicPr>
          <p:nvPr>
            <p:ph type="body" idx="1"/>
          </p:nvPr>
        </p:nvPicPr>
        <p:blipFill rotWithShape="1">
          <a:blip r:embed="rId3">
            <a:alphaModFix/>
          </a:blip>
          <a:srcRect/>
          <a:stretch/>
        </p:blipFill>
        <p:spPr>
          <a:xfrm>
            <a:off x="1275980" y="1215687"/>
            <a:ext cx="9794966" cy="422424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
        <p:nvSpPr>
          <p:cNvPr id="238" name="Google Shape;238;p2"/>
          <p:cNvSpPr/>
          <p:nvPr/>
        </p:nvSpPr>
        <p:spPr>
          <a:xfrm>
            <a:off x="2247116" y="2332038"/>
            <a:ext cx="7992888"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55E0A"/>
              </a:buClr>
              <a:buSzPts val="3600"/>
              <a:buFont typeface="Calibri"/>
              <a:buNone/>
            </a:pPr>
            <a:r>
              <a:rPr lang="tr-TR" sz="3600" b="1" i="0" u="none" strike="noStrike" cap="none">
                <a:solidFill>
                  <a:srgbClr val="A55E0A"/>
                </a:solidFill>
                <a:latin typeface="Calibri"/>
                <a:ea typeface="Calibri"/>
                <a:cs typeface="Calibri"/>
                <a:sym typeface="Calibri"/>
              </a:rPr>
              <a:t>Teknoloji Fakülteleri 2009 Yılında Kurulmuş, Fakültemiz 2010 Yılından İtibaren </a:t>
            </a:r>
            <a:endParaRPr/>
          </a:p>
          <a:p>
            <a:pPr marL="0" marR="0" lvl="0" indent="0" algn="ctr" rtl="0">
              <a:lnSpc>
                <a:spcPct val="100000"/>
              </a:lnSpc>
              <a:spcBef>
                <a:spcPts val="0"/>
              </a:spcBef>
              <a:spcAft>
                <a:spcPts val="0"/>
              </a:spcAft>
              <a:buClr>
                <a:srgbClr val="A55E0A"/>
              </a:buClr>
              <a:buSzPts val="3600"/>
              <a:buFont typeface="Calibri"/>
              <a:buNone/>
            </a:pPr>
            <a:r>
              <a:rPr lang="tr-TR" sz="3600" b="1" i="0" u="none" strike="noStrike" cap="none">
                <a:solidFill>
                  <a:srgbClr val="A55E0A"/>
                </a:solidFill>
                <a:latin typeface="Calibri"/>
                <a:ea typeface="Calibri"/>
                <a:cs typeface="Calibri"/>
                <a:sym typeface="Calibri"/>
              </a:rPr>
              <a:t>Eğitim-Öğretime Başlamıştır.</a:t>
            </a:r>
            <a:endParaRPr/>
          </a:p>
        </p:txBody>
      </p:sp>
      <p:pic>
        <p:nvPicPr>
          <p:cNvPr id="239" name="Google Shape;239;p2"/>
          <p:cNvPicPr preferRelativeResize="0"/>
          <p:nvPr/>
        </p:nvPicPr>
        <p:blipFill rotWithShape="1">
          <a:blip r:embed="rId4">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2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0" name="Google Shape;460;p2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1" name="Google Shape;461;p25"/>
          <p:cNvSpPr txBox="1">
            <a:spLocks noGrp="1"/>
          </p:cNvSpPr>
          <p:nvPr>
            <p:ph type="title"/>
          </p:nvPr>
        </p:nvSpPr>
        <p:spPr>
          <a:xfrm>
            <a:off x="838200" y="365125"/>
            <a:ext cx="10515600"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Lisans Müfredatı</a:t>
            </a:r>
            <a:endParaRPr/>
          </a:p>
        </p:txBody>
      </p:sp>
      <p:sp>
        <p:nvSpPr>
          <p:cNvPr id="462" name="Google Shape;462;p25"/>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463" name="Google Shape;463;p25" descr="metin, makbuz, ekran görüntüsü içeren bir resim&#10;&#10;Açıklama otomatik olarak oluşturuldu"/>
          <p:cNvPicPr preferRelativeResize="0"/>
          <p:nvPr/>
        </p:nvPicPr>
        <p:blipFill rotWithShape="1">
          <a:blip r:embed="rId3">
            <a:alphaModFix/>
          </a:blip>
          <a:srcRect/>
          <a:stretch/>
        </p:blipFill>
        <p:spPr>
          <a:xfrm>
            <a:off x="1707055" y="1234281"/>
            <a:ext cx="9646745" cy="46191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2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69" name="Google Shape;469;p2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70" name="Google Shape;470;p26"/>
          <p:cNvSpPr txBox="1">
            <a:spLocks noGrp="1"/>
          </p:cNvSpPr>
          <p:nvPr>
            <p:ph type="title"/>
          </p:nvPr>
        </p:nvSpPr>
        <p:spPr>
          <a:xfrm>
            <a:off x="838200" y="365125"/>
            <a:ext cx="10515600" cy="7794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a:t>Lisans Müfredatı</a:t>
            </a:r>
            <a:endParaRPr/>
          </a:p>
        </p:txBody>
      </p:sp>
      <p:sp>
        <p:nvSpPr>
          <p:cNvPr id="471" name="Google Shape;471;p26"/>
          <p:cNvSpPr/>
          <p:nvPr/>
        </p:nvSpPr>
        <p:spPr>
          <a:xfrm rot="-5400000" flipH="1">
            <a:off x="555710" y="2183223"/>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472" name="Google Shape;472;p26"/>
          <p:cNvPicPr preferRelativeResize="0"/>
          <p:nvPr/>
        </p:nvPicPr>
        <p:blipFill rotWithShape="1">
          <a:blip r:embed="rId3">
            <a:alphaModFix/>
          </a:blip>
          <a:srcRect/>
          <a:stretch/>
        </p:blipFill>
        <p:spPr>
          <a:xfrm>
            <a:off x="1285058" y="1103631"/>
            <a:ext cx="9281801" cy="2379345"/>
          </a:xfrm>
          <a:prstGeom prst="rect">
            <a:avLst/>
          </a:prstGeom>
          <a:noFill/>
          <a:ln>
            <a:noFill/>
          </a:ln>
        </p:spPr>
      </p:pic>
      <p:pic>
        <p:nvPicPr>
          <p:cNvPr id="473" name="Google Shape;473;p26"/>
          <p:cNvPicPr preferRelativeResize="0"/>
          <p:nvPr/>
        </p:nvPicPr>
        <p:blipFill rotWithShape="1">
          <a:blip r:embed="rId4">
            <a:alphaModFix/>
          </a:blip>
          <a:srcRect/>
          <a:stretch/>
        </p:blipFill>
        <p:spPr>
          <a:xfrm>
            <a:off x="1347438" y="3429001"/>
            <a:ext cx="9219421" cy="28376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7"/>
        <p:cNvGrpSpPr/>
        <p:nvPr/>
      </p:nvGrpSpPr>
      <p:grpSpPr>
        <a:xfrm>
          <a:off x="0" y="0"/>
          <a:ext cx="0" cy="0"/>
          <a:chOff x="0" y="0"/>
          <a:chExt cx="0" cy="0"/>
        </a:xfrm>
      </p:grpSpPr>
      <p:sp>
        <p:nvSpPr>
          <p:cNvPr id="478" name="Google Shape;478;g15a5cfb56d3_0_46"/>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g15a5cfb56d3_0_46"/>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0" name="Google Shape;480;g15a5cfb56d3_0_46"/>
          <p:cNvSpPr txBox="1">
            <a:spLocks noGrp="1"/>
          </p:cNvSpPr>
          <p:nvPr>
            <p:ph type="title"/>
          </p:nvPr>
        </p:nvSpPr>
        <p:spPr>
          <a:xfrm>
            <a:off x="5093520" y="2744662"/>
            <a:ext cx="6589800" cy="2387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rPr>
              <a:t>Akademik</a:t>
            </a:r>
            <a:endParaRPr sz="6000">
              <a:solidFill>
                <a:srgbClr val="FFFFFF"/>
              </a:solidFill>
            </a:endParaRPr>
          </a:p>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rPr>
              <a:t>Kadro</a:t>
            </a:r>
            <a:endParaRPr sz="6000">
              <a:solidFill>
                <a:srgbClr val="FFFFFF"/>
              </a:solidFill>
            </a:endParaRPr>
          </a:p>
        </p:txBody>
      </p:sp>
      <p:cxnSp>
        <p:nvCxnSpPr>
          <p:cNvPr id="481" name="Google Shape;481;g15a5cfb56d3_0_46"/>
          <p:cNvCxnSpPr/>
          <p:nvPr/>
        </p:nvCxnSpPr>
        <p:spPr>
          <a:xfrm>
            <a:off x="406241" y="183933"/>
            <a:ext cx="0" cy="1597800"/>
          </a:xfrm>
          <a:prstGeom prst="straightConnector1">
            <a:avLst/>
          </a:prstGeom>
          <a:noFill/>
          <a:ln w="127000" cap="rnd" cmpd="sng">
            <a:solidFill>
              <a:schemeClr val="accent4"/>
            </a:solidFill>
            <a:prstDash val="dash"/>
            <a:miter lim="800000"/>
            <a:headEnd type="none" w="sm" len="sm"/>
            <a:tailEnd type="none" w="sm" len="sm"/>
          </a:ln>
        </p:spPr>
      </p:cxnSp>
      <p:sp>
        <p:nvSpPr>
          <p:cNvPr id="482" name="Google Shape;482;g15a5cfb56d3_0_46"/>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g15a5cfb56d3_0_4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g15a5cfb56d3_0_46"/>
          <p:cNvSpPr/>
          <p:nvPr/>
        </p:nvSpPr>
        <p:spPr>
          <a:xfrm>
            <a:off x="1569044" y="514898"/>
            <a:ext cx="2393400" cy="23283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5" name="Google Shape;485;g15a5cfb56d3_0_46"/>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g15a5cfb56d3_0_46"/>
          <p:cNvSpPr/>
          <p:nvPr/>
        </p:nvSpPr>
        <p:spPr>
          <a:xfrm rot="-5400000">
            <a:off x="1539683" y="4203560"/>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27"/>
          <p:cNvSpPr txBox="1">
            <a:spLocks noGrp="1"/>
          </p:cNvSpPr>
          <p:nvPr>
            <p:ph type="title"/>
          </p:nvPr>
        </p:nvSpPr>
        <p:spPr>
          <a:xfrm>
            <a:off x="643475" y="321725"/>
            <a:ext cx="11548800" cy="759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tr-TR" sz="3600"/>
              <a:t>Eğitim Kadrosu</a:t>
            </a:r>
            <a:endParaRPr/>
          </a:p>
        </p:txBody>
      </p:sp>
      <p:sp>
        <p:nvSpPr>
          <p:cNvPr id="493" name="Google Shape;493;p27"/>
          <p:cNvSpPr txBox="1">
            <a:spLocks noGrp="1"/>
          </p:cNvSpPr>
          <p:nvPr>
            <p:ph type="body" idx="1"/>
          </p:nvPr>
        </p:nvSpPr>
        <p:spPr>
          <a:xfrm>
            <a:off x="857250" y="1081300"/>
            <a:ext cx="10807325" cy="4789552"/>
          </a:xfrm>
          <a:prstGeom prst="rect">
            <a:avLst/>
          </a:prstGeom>
          <a:noFill/>
          <a:ln>
            <a:noFill/>
          </a:ln>
        </p:spPr>
        <p:txBody>
          <a:bodyPr spcFirstLastPara="1" wrap="square" lIns="91425" tIns="45700" rIns="91425" bIns="45700" anchor="t" anchorCtr="0">
            <a:normAutofit fontScale="40000" lnSpcReduction="20000"/>
          </a:bodyPr>
          <a:lstStyle/>
          <a:p>
            <a:pPr marL="228600" lvl="0" indent="-171450" algn="l" rtl="0">
              <a:lnSpc>
                <a:spcPct val="90000"/>
              </a:lnSpc>
              <a:spcBef>
                <a:spcPts val="0"/>
              </a:spcBef>
              <a:spcAft>
                <a:spcPts val="0"/>
              </a:spcAft>
              <a:buClr>
                <a:schemeClr val="dk1"/>
              </a:buClr>
              <a:buSzPct val="100000"/>
              <a:buChar char="•"/>
            </a:pPr>
            <a:r>
              <a:rPr lang="tr-TR" sz="2000" dirty="0" err="1">
                <a:latin typeface="Open Sans"/>
                <a:ea typeface="Open Sans"/>
                <a:cs typeface="Open Sans"/>
                <a:sym typeface="Open Sans"/>
              </a:rPr>
              <a:t>Prof.Dr</a:t>
            </a:r>
            <a:r>
              <a:rPr lang="tr-TR" sz="2000" dirty="0">
                <a:latin typeface="Open Sans"/>
                <a:ea typeface="Open Sans"/>
                <a:cs typeface="Open Sans"/>
                <a:sym typeface="Open Sans"/>
              </a:rPr>
              <a:t>. Serhat ÖZEKES</a:t>
            </a:r>
            <a:endParaRPr sz="2000" dirty="0">
              <a:latin typeface="Open Sans"/>
              <a:ea typeface="Open Sans"/>
              <a:cs typeface="Open Sans"/>
              <a:sym typeface="Open Sans"/>
            </a:endParaRPr>
          </a:p>
          <a:p>
            <a:pPr marL="228600" lvl="0" indent="0" algn="l" rtl="0">
              <a:lnSpc>
                <a:spcPct val="90000"/>
              </a:lnSpc>
              <a:spcBef>
                <a:spcPts val="0"/>
              </a:spcBef>
              <a:spcAft>
                <a:spcPts val="0"/>
              </a:spcAft>
              <a:buNone/>
            </a:pPr>
            <a:r>
              <a:rPr lang="tr-TR" sz="2000" dirty="0">
                <a:latin typeface="Open Sans"/>
                <a:ea typeface="Open Sans"/>
                <a:cs typeface="Open Sans"/>
                <a:sym typeface="Open Sans"/>
              </a:rPr>
              <a:t> </a:t>
            </a:r>
            <a:endParaRPr sz="2000" dirty="0">
              <a:latin typeface="Open Sans"/>
              <a:ea typeface="Open Sans"/>
              <a:cs typeface="Open Sans"/>
              <a:sym typeface="Open Sans"/>
            </a:endParaRPr>
          </a:p>
          <a:p>
            <a:pPr marL="228600" lvl="0" indent="-171450" algn="l" rtl="0">
              <a:lnSpc>
                <a:spcPct val="90000"/>
              </a:lnSpc>
              <a:spcBef>
                <a:spcPts val="0"/>
              </a:spcBef>
              <a:spcAft>
                <a:spcPts val="0"/>
              </a:spcAft>
              <a:buClr>
                <a:schemeClr val="dk1"/>
              </a:buClr>
              <a:buSzPct val="100000"/>
              <a:buChar char="•"/>
            </a:pPr>
            <a:r>
              <a:rPr lang="tr-TR" sz="2000" dirty="0" err="1">
                <a:latin typeface="Open Sans"/>
                <a:ea typeface="Open Sans"/>
                <a:cs typeface="Open Sans"/>
                <a:sym typeface="Open Sans"/>
              </a:rPr>
              <a:t>Prof.Dr</a:t>
            </a:r>
            <a:r>
              <a:rPr lang="tr-TR" sz="2000" dirty="0">
                <a:latin typeface="Open Sans"/>
                <a:ea typeface="Open Sans"/>
                <a:cs typeface="Open Sans"/>
                <a:sym typeface="Open Sans"/>
              </a:rPr>
              <a:t>. Ali BULDU</a:t>
            </a:r>
            <a:endParaRPr sz="2000" dirty="0">
              <a:latin typeface="Open Sans"/>
              <a:ea typeface="Open Sans"/>
              <a:cs typeface="Open Sans"/>
              <a:sym typeface="Open Sans"/>
            </a:endParaRPr>
          </a:p>
          <a:p>
            <a:pPr marL="228600" lvl="0" indent="0" algn="l" rtl="0">
              <a:lnSpc>
                <a:spcPct val="90000"/>
              </a:lnSpc>
              <a:spcBef>
                <a:spcPts val="0"/>
              </a:spcBef>
              <a:spcAft>
                <a:spcPts val="0"/>
              </a:spcAft>
              <a:buNone/>
            </a:pPr>
            <a:endParaRPr sz="2000" dirty="0">
              <a:latin typeface="Open Sans"/>
              <a:ea typeface="Open Sans"/>
              <a:cs typeface="Open Sans"/>
              <a:sym typeface="Open Sans"/>
            </a:endParaRPr>
          </a:p>
          <a:p>
            <a:pPr marL="228600" lvl="0" indent="-184150" algn="l" rtl="0">
              <a:spcBef>
                <a:spcPts val="0"/>
              </a:spcBef>
              <a:spcAft>
                <a:spcPts val="0"/>
              </a:spcAft>
              <a:buSzPct val="100000"/>
              <a:buFont typeface="Open Sans"/>
              <a:buChar char="•"/>
            </a:pPr>
            <a:r>
              <a:rPr lang="tr-TR" sz="2000" dirty="0" err="1">
                <a:latin typeface="Open Sans"/>
                <a:ea typeface="Open Sans"/>
                <a:cs typeface="Open Sans"/>
                <a:sym typeface="Open Sans"/>
              </a:rPr>
              <a:t>Prof.Dr</a:t>
            </a:r>
            <a:r>
              <a:rPr lang="tr-TR" sz="2000" dirty="0">
                <a:latin typeface="Open Sans"/>
                <a:ea typeface="Open Sans"/>
                <a:cs typeface="Open Sans"/>
                <a:sym typeface="Open Sans"/>
              </a:rPr>
              <a:t>. Şahin UYAVER</a:t>
            </a:r>
            <a:endParaRPr sz="2000" dirty="0">
              <a:latin typeface="Open Sans"/>
              <a:ea typeface="Open Sans"/>
              <a:cs typeface="Open Sans"/>
              <a:sym typeface="Open Sans"/>
            </a:endParaRPr>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Doç.Dr</a:t>
            </a:r>
            <a:r>
              <a:rPr lang="tr-TR" sz="2000" b="0" i="0" dirty="0">
                <a:latin typeface="Open Sans"/>
                <a:ea typeface="Open Sans"/>
                <a:cs typeface="Open Sans"/>
                <a:sym typeface="Open Sans"/>
              </a:rPr>
              <a:t>. Önder DEMİR</a:t>
            </a:r>
            <a:endParaRPr dirty="0"/>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Doç.Dr</a:t>
            </a:r>
            <a:r>
              <a:rPr lang="tr-TR" sz="2000" b="0" i="0" dirty="0">
                <a:latin typeface="Open Sans"/>
                <a:ea typeface="Open Sans"/>
                <a:cs typeface="Open Sans"/>
                <a:sym typeface="Open Sans"/>
              </a:rPr>
              <a:t>. Kazım YILDIZ</a:t>
            </a:r>
            <a:endParaRPr dirty="0"/>
          </a:p>
          <a:p>
            <a:pPr marL="228600" lvl="0" indent="-171450" algn="l" rtl="0">
              <a:lnSpc>
                <a:spcPct val="90000"/>
              </a:lnSpc>
              <a:spcBef>
                <a:spcPts val="1000"/>
              </a:spcBef>
              <a:spcAft>
                <a:spcPts val="0"/>
              </a:spcAft>
              <a:buClr>
                <a:schemeClr val="dk1"/>
              </a:buClr>
              <a:buSzPct val="100000"/>
              <a:buChar char="•"/>
            </a:pPr>
            <a:r>
              <a:rPr lang="tr-TR" sz="2000" dirty="0" err="1">
                <a:latin typeface="Open Sans"/>
                <a:ea typeface="Open Sans"/>
                <a:cs typeface="Open Sans"/>
                <a:sym typeface="Open Sans"/>
              </a:rPr>
              <a:t>Doç.Dr</a:t>
            </a:r>
            <a:r>
              <a:rPr lang="tr-TR" sz="2000" dirty="0">
                <a:latin typeface="Open Sans"/>
                <a:ea typeface="Open Sans"/>
                <a:cs typeface="Open Sans"/>
                <a:sym typeface="Open Sans"/>
              </a:rPr>
              <a:t>.</a:t>
            </a:r>
            <a:r>
              <a:rPr lang="tr-TR" sz="2000" b="0" i="0" dirty="0">
                <a:latin typeface="Open Sans"/>
                <a:ea typeface="Open Sans"/>
                <a:cs typeface="Open Sans"/>
                <a:sym typeface="Open Sans"/>
              </a:rPr>
              <a:t> Buket DOĞAN</a:t>
            </a:r>
            <a:endParaRPr dirty="0"/>
          </a:p>
          <a:p>
            <a:pPr marL="228600" lvl="0" indent="-171450" algn="l" rtl="0">
              <a:lnSpc>
                <a:spcPct val="90000"/>
              </a:lnSpc>
              <a:spcBef>
                <a:spcPts val="1000"/>
              </a:spcBef>
              <a:spcAft>
                <a:spcPts val="0"/>
              </a:spcAft>
              <a:buClr>
                <a:schemeClr val="dk1"/>
              </a:buClr>
              <a:buSzPct val="100000"/>
              <a:buChar char="•"/>
            </a:pPr>
            <a:r>
              <a:rPr lang="tr-TR" sz="2000" b="0" i="0" dirty="0">
                <a:latin typeface="Open Sans"/>
                <a:ea typeface="Open Sans"/>
                <a:cs typeface="Open Sans"/>
                <a:sym typeface="Open Sans"/>
              </a:rPr>
              <a:t>Dr. </a:t>
            </a:r>
            <a:r>
              <a:rPr lang="tr-TR" sz="2000" b="0" i="0" dirty="0" err="1">
                <a:latin typeface="Open Sans"/>
                <a:ea typeface="Open Sans"/>
                <a:cs typeface="Open Sans"/>
                <a:sym typeface="Open Sans"/>
              </a:rPr>
              <a:t>Öğr</a:t>
            </a:r>
            <a:r>
              <a:rPr lang="tr-TR" sz="2000" b="0" i="0" dirty="0">
                <a:latin typeface="Open Sans"/>
                <a:ea typeface="Open Sans"/>
                <a:cs typeface="Open Sans"/>
                <a:sym typeface="Open Sans"/>
              </a:rPr>
              <a:t>. Üyesi Eyüp Emre ÜLKÜ </a:t>
            </a:r>
            <a:endParaRPr dirty="0"/>
          </a:p>
          <a:p>
            <a:pPr marL="228600" lvl="0" indent="-171450" algn="l" rtl="0">
              <a:lnSpc>
                <a:spcPct val="90000"/>
              </a:lnSpc>
              <a:spcBef>
                <a:spcPts val="1000"/>
              </a:spcBef>
              <a:spcAft>
                <a:spcPts val="0"/>
              </a:spcAft>
              <a:buClr>
                <a:schemeClr val="dk1"/>
              </a:buClr>
              <a:buSzPct val="100000"/>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 Anıl BAŞ</a:t>
            </a:r>
            <a:endParaRPr sz="2000" dirty="0">
              <a:latin typeface="Open Sans"/>
              <a:ea typeface="Open Sans"/>
              <a:cs typeface="Open Sans"/>
              <a:sym typeface="Open Sans"/>
            </a:endParaRPr>
          </a:p>
          <a:p>
            <a:pPr marL="228600" lvl="0" indent="-184150" algn="l" rtl="0">
              <a:spcBef>
                <a:spcPts val="1000"/>
              </a:spcBef>
              <a:spcAft>
                <a:spcPts val="0"/>
              </a:spcAft>
              <a:buSzPct val="100000"/>
              <a:buFont typeface="Open Sans"/>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 Ömer AKGÜN</a:t>
            </a:r>
            <a:endParaRPr sz="2000" dirty="0">
              <a:latin typeface="Open Sans"/>
              <a:ea typeface="Open Sans"/>
              <a:cs typeface="Open Sans"/>
              <a:sym typeface="Open Sans"/>
            </a:endParaRPr>
          </a:p>
          <a:p>
            <a:pPr marL="228600" lvl="0" indent="-171450" algn="l" rtl="0">
              <a:lnSpc>
                <a:spcPct val="90000"/>
              </a:lnSpc>
              <a:spcBef>
                <a:spcPts val="1000"/>
              </a:spcBef>
              <a:spcAft>
                <a:spcPts val="0"/>
              </a:spcAft>
              <a:buSzPct val="100000"/>
              <a:buFont typeface="Open Sans"/>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 Ali SARIKAŞ</a:t>
            </a:r>
            <a:endParaRPr sz="2000" dirty="0">
              <a:latin typeface="Open Sans"/>
              <a:ea typeface="Open Sans"/>
              <a:cs typeface="Open Sans"/>
              <a:sym typeface="Open Sans"/>
            </a:endParaRPr>
          </a:p>
          <a:p>
            <a:pPr marL="228600" lvl="0" indent="-171450" algn="l" rtl="0">
              <a:lnSpc>
                <a:spcPct val="90000"/>
              </a:lnSpc>
              <a:spcBef>
                <a:spcPts val="1000"/>
              </a:spcBef>
              <a:spcAft>
                <a:spcPts val="0"/>
              </a:spcAft>
              <a:buClr>
                <a:schemeClr val="dk1"/>
              </a:buClr>
              <a:buSzPct val="100000"/>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a:t>
            </a:r>
            <a:r>
              <a:rPr lang="tr-TR" sz="2000" b="0" i="0" dirty="0">
                <a:latin typeface="Open Sans"/>
                <a:ea typeface="Open Sans"/>
                <a:cs typeface="Open Sans"/>
                <a:sym typeface="Open Sans"/>
              </a:rPr>
              <a:t> Ayşe Berna ALTINEL GİRGİN</a:t>
            </a:r>
            <a:endParaRPr sz="2000" b="0" i="0" dirty="0">
              <a:latin typeface="Open Sans"/>
              <a:ea typeface="Open Sans"/>
              <a:cs typeface="Open Sans"/>
              <a:sym typeface="Open Sans"/>
            </a:endParaRPr>
          </a:p>
          <a:p>
            <a:pPr marL="228600" lvl="0" indent="-184150" algn="l" rtl="0">
              <a:spcBef>
                <a:spcPts val="1000"/>
              </a:spcBef>
              <a:spcAft>
                <a:spcPts val="0"/>
              </a:spcAft>
              <a:buSzPct val="100000"/>
              <a:buFont typeface="Open Sans"/>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 Gözde KARATAŞ BAYDOĞMUŞ</a:t>
            </a:r>
          </a:p>
          <a:p>
            <a:pPr marL="228600" lvl="0" indent="-184150" algn="l" rtl="0">
              <a:spcBef>
                <a:spcPts val="1000"/>
              </a:spcBef>
              <a:spcAft>
                <a:spcPts val="0"/>
              </a:spcAft>
              <a:buSzPct val="100000"/>
              <a:buFont typeface="Open Sans"/>
              <a:buChar char="•"/>
            </a:pPr>
            <a:r>
              <a:rPr lang="tr-TR" sz="2000" dirty="0">
                <a:latin typeface="Open Sans"/>
                <a:ea typeface="Open Sans"/>
                <a:cs typeface="Open Sans"/>
                <a:sym typeface="Open Sans"/>
              </a:rPr>
              <a:t>Dr. </a:t>
            </a:r>
            <a:r>
              <a:rPr lang="tr-TR" sz="2000" dirty="0" err="1">
                <a:latin typeface="Open Sans"/>
                <a:ea typeface="Open Sans"/>
                <a:cs typeface="Open Sans"/>
                <a:sym typeface="Open Sans"/>
              </a:rPr>
              <a:t>Öğr</a:t>
            </a:r>
            <a:r>
              <a:rPr lang="tr-TR" sz="2000" dirty="0">
                <a:latin typeface="Open Sans"/>
                <a:ea typeface="Open Sans"/>
                <a:cs typeface="Open Sans"/>
                <a:sym typeface="Open Sans"/>
              </a:rPr>
              <a:t>. Üyesi Timur İNAN</a:t>
            </a:r>
            <a:endParaRPr sz="2000" dirty="0">
              <a:latin typeface="Open Sans"/>
              <a:ea typeface="Open Sans"/>
              <a:cs typeface="Open Sans"/>
              <a:sym typeface="Open Sans"/>
            </a:endParaRPr>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Arş.Gör</a:t>
            </a:r>
            <a:r>
              <a:rPr lang="tr-TR" sz="2000" b="0" i="0" dirty="0">
                <a:latin typeface="Open Sans"/>
                <a:ea typeface="Open Sans"/>
                <a:cs typeface="Open Sans"/>
                <a:sym typeface="Open Sans"/>
              </a:rPr>
              <a:t>. Abdullah BAL</a:t>
            </a:r>
            <a:endParaRPr dirty="0"/>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Arş.Gör</a:t>
            </a:r>
            <a:r>
              <a:rPr lang="tr-TR" sz="2000" b="0" i="0" dirty="0">
                <a:latin typeface="Open Sans"/>
                <a:ea typeface="Open Sans"/>
                <a:cs typeface="Open Sans"/>
                <a:sym typeface="Open Sans"/>
              </a:rPr>
              <a:t>. Abdulsamet AKTAŞ</a:t>
            </a:r>
            <a:endParaRPr dirty="0"/>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Arş.Gör</a:t>
            </a:r>
            <a:r>
              <a:rPr lang="tr-TR" sz="2000" b="0" i="0" dirty="0">
                <a:latin typeface="Open Sans"/>
                <a:ea typeface="Open Sans"/>
                <a:cs typeface="Open Sans"/>
                <a:sym typeface="Open Sans"/>
              </a:rPr>
              <a:t>. Büşra BÜYÜKTANIR</a:t>
            </a:r>
            <a:endParaRPr dirty="0"/>
          </a:p>
          <a:p>
            <a:pPr marL="228600" lvl="0" indent="-171450" algn="l" rtl="0">
              <a:lnSpc>
                <a:spcPct val="90000"/>
              </a:lnSpc>
              <a:spcBef>
                <a:spcPts val="1000"/>
              </a:spcBef>
              <a:spcAft>
                <a:spcPts val="0"/>
              </a:spcAft>
              <a:buClr>
                <a:schemeClr val="dk1"/>
              </a:buClr>
              <a:buSzPct val="100000"/>
              <a:buChar char="•"/>
            </a:pPr>
            <a:r>
              <a:rPr lang="tr-TR" sz="2000" b="0" i="0" dirty="0" err="1">
                <a:latin typeface="Open Sans"/>
                <a:ea typeface="Open Sans"/>
                <a:cs typeface="Open Sans"/>
                <a:sym typeface="Open Sans"/>
              </a:rPr>
              <a:t>Arş.Gör</a:t>
            </a:r>
            <a:r>
              <a:rPr lang="tr-TR" sz="2000" b="0" i="0" dirty="0">
                <a:latin typeface="Open Sans"/>
                <a:ea typeface="Open Sans"/>
                <a:cs typeface="Open Sans"/>
                <a:sym typeface="Open Sans"/>
              </a:rPr>
              <a:t>. Merve PINAR</a:t>
            </a:r>
            <a:endParaRPr sz="2000" b="0" i="0" dirty="0">
              <a:latin typeface="Open Sans"/>
              <a:ea typeface="Open Sans"/>
              <a:cs typeface="Open Sans"/>
              <a:sym typeface="Open Sans"/>
            </a:endParaRP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Damla MENGÜŞ</a:t>
            </a:r>
            <a:endParaRPr sz="2000" dirty="0">
              <a:latin typeface="Open Sans"/>
              <a:ea typeface="Open Sans"/>
              <a:cs typeface="Open Sans"/>
              <a:sym typeface="Open Sans"/>
            </a:endParaRP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Şeyda KARCI</a:t>
            </a:r>
            <a:endParaRPr sz="2000" dirty="0">
              <a:latin typeface="Open Sans"/>
              <a:ea typeface="Open Sans"/>
              <a:cs typeface="Open Sans"/>
              <a:sym typeface="Open Sans"/>
            </a:endParaRP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Merve Hazan İŞCAN</a:t>
            </a: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Duygu KAYAOĞLU</a:t>
            </a: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a:t>
            </a:r>
            <a:r>
              <a:rPr lang="tr-TR" sz="2000" dirty="0" err="1">
                <a:latin typeface="Open Sans"/>
                <a:ea typeface="Open Sans"/>
                <a:cs typeface="Open Sans"/>
                <a:sym typeface="Open Sans"/>
              </a:rPr>
              <a:t>Nursaç</a:t>
            </a:r>
            <a:r>
              <a:rPr lang="tr-TR" sz="2000" dirty="0">
                <a:latin typeface="Open Sans"/>
                <a:ea typeface="Open Sans"/>
                <a:cs typeface="Open Sans"/>
                <a:sym typeface="Open Sans"/>
              </a:rPr>
              <a:t> KURT</a:t>
            </a:r>
          </a:p>
          <a:p>
            <a:pPr marL="228600" lvl="0" indent="-184150" algn="l" rtl="0">
              <a:spcBef>
                <a:spcPts val="1000"/>
              </a:spcBef>
              <a:spcAft>
                <a:spcPts val="0"/>
              </a:spcAft>
              <a:buSzPct val="100000"/>
              <a:buFont typeface="Open Sans"/>
              <a:buChar char="•"/>
            </a:pPr>
            <a:r>
              <a:rPr lang="tr-TR" sz="2000" dirty="0" err="1">
                <a:latin typeface="Open Sans"/>
                <a:ea typeface="Open Sans"/>
                <a:cs typeface="Open Sans"/>
                <a:sym typeface="Open Sans"/>
              </a:rPr>
              <a:t>Arş.Gör</a:t>
            </a:r>
            <a:r>
              <a:rPr lang="tr-TR" sz="2000" dirty="0">
                <a:latin typeface="Open Sans"/>
                <a:ea typeface="Open Sans"/>
                <a:cs typeface="Open Sans"/>
                <a:sym typeface="Open Sans"/>
              </a:rPr>
              <a:t>. Semiha KOÇ</a:t>
            </a:r>
            <a:endParaRPr sz="2000" dirty="0">
              <a:latin typeface="Open Sans"/>
              <a:ea typeface="Open Sans"/>
              <a:cs typeface="Open Sans"/>
              <a:sym typeface="Open Sans"/>
            </a:endParaRPr>
          </a:p>
        </p:txBody>
      </p:sp>
      <p:sp>
        <p:nvSpPr>
          <p:cNvPr id="494" name="Google Shape;494;p27"/>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27"/>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6" name="Google Shape;496;p27"/>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7" name="Google Shape;497;p27"/>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98" name="Google Shape;498;p27"/>
          <p:cNvPicPr preferRelativeResize="0"/>
          <p:nvPr/>
        </p:nvPicPr>
        <p:blipFill>
          <a:blip r:embed="rId3">
            <a:alphaModFix/>
          </a:blip>
          <a:stretch>
            <a:fillRect/>
          </a:stretch>
        </p:blipFill>
        <p:spPr>
          <a:xfrm>
            <a:off x="4414389" y="1339387"/>
            <a:ext cx="7042015" cy="4179225"/>
          </a:xfrm>
          <a:prstGeom prst="rect">
            <a:avLst/>
          </a:prstGeom>
          <a:noFill/>
          <a:ln>
            <a:noFill/>
          </a:ln>
        </p:spPr>
      </p:pic>
      <p:sp>
        <p:nvSpPr>
          <p:cNvPr id="499" name="Google Shape;499;p27"/>
          <p:cNvSpPr txBox="1">
            <a:spLocks noGrp="1"/>
          </p:cNvSpPr>
          <p:nvPr>
            <p:ph type="title"/>
          </p:nvPr>
        </p:nvSpPr>
        <p:spPr>
          <a:xfrm>
            <a:off x="643475" y="6085573"/>
            <a:ext cx="11548800" cy="44400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tr-TR" sz="3600" dirty="0"/>
              <a:t>İdari Kadro</a:t>
            </a:r>
            <a:endParaRPr dirty="0"/>
          </a:p>
        </p:txBody>
      </p:sp>
      <p:sp>
        <p:nvSpPr>
          <p:cNvPr id="500" name="Google Shape;500;p27"/>
          <p:cNvSpPr txBox="1">
            <a:spLocks noGrp="1"/>
          </p:cNvSpPr>
          <p:nvPr>
            <p:ph type="body" idx="1"/>
          </p:nvPr>
        </p:nvSpPr>
        <p:spPr>
          <a:xfrm>
            <a:off x="857250" y="6324499"/>
            <a:ext cx="5920740" cy="294575"/>
          </a:xfrm>
          <a:prstGeom prst="rect">
            <a:avLst/>
          </a:prstGeom>
          <a:noFill/>
          <a:ln>
            <a:noFill/>
          </a:ln>
        </p:spPr>
        <p:txBody>
          <a:bodyPr spcFirstLastPara="1" wrap="square" lIns="91425" tIns="45700" rIns="91425" bIns="45700" anchor="t" anchorCtr="0">
            <a:normAutofit fontScale="70000" lnSpcReduction="20000"/>
          </a:bodyPr>
          <a:lstStyle/>
          <a:p>
            <a:pPr marL="228600" lvl="0" indent="-190500" algn="l" rtl="0">
              <a:lnSpc>
                <a:spcPct val="90000"/>
              </a:lnSpc>
              <a:spcBef>
                <a:spcPts val="1000"/>
              </a:spcBef>
              <a:spcAft>
                <a:spcPts val="0"/>
              </a:spcAft>
              <a:buClr>
                <a:schemeClr val="dk1"/>
              </a:buClr>
              <a:buSzPts val="1400"/>
              <a:buChar char="•"/>
            </a:pPr>
            <a:r>
              <a:rPr lang="tr-TR" sz="1000" dirty="0">
                <a:latin typeface="Open Sans"/>
                <a:ea typeface="Open Sans"/>
                <a:cs typeface="Open Sans"/>
                <a:sym typeface="Open Sans"/>
              </a:rPr>
              <a:t>Bölüm Sekreteri Şerife GÜLSEÇKİN</a:t>
            </a:r>
            <a:endParaRPr sz="1000" dirty="0">
              <a:solidFill>
                <a:srgbClr val="666666"/>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sp>
        <p:nvSpPr>
          <p:cNvPr id="505" name="Google Shape;505;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6" name="Google Shape;506;p28"/>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07" name="Google Shape;507;p28"/>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8" name="Google Shape;508;p28"/>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9" name="Google Shape;509;p28"/>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28"/>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11" name="Google Shape;511;p28"/>
          <p:cNvGraphicFramePr/>
          <p:nvPr/>
        </p:nvGraphicFramePr>
        <p:xfrm>
          <a:off x="670705" y="3833651"/>
          <a:ext cx="4895600" cy="307087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686725">
                <a:tc>
                  <a:txBody>
                    <a:bodyPr/>
                    <a:lstStyle/>
                    <a:p>
                      <a:pPr marL="0" marR="0" lvl="0" indent="0" algn="ctr" rtl="0">
                        <a:spcBef>
                          <a:spcPts val="0"/>
                        </a:spcBef>
                        <a:spcAft>
                          <a:spcPts val="0"/>
                        </a:spcAft>
                        <a:buNone/>
                      </a:pPr>
                      <a:r>
                        <a:rPr lang="tr-TR" sz="1500" b="1"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Prof. Dr. </a:t>
                      </a:r>
                      <a:r>
                        <a:rPr lang="tr-TR" sz="15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SERHAT ÖZEKES</a:t>
                      </a:r>
                      <a:endParaRPr sz="1500" b="1" u="sng">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highlight>
                            <a:srgbClr val="FFFFFF"/>
                          </a:highlight>
                          <a:latin typeface="Calibri"/>
                          <a:ea typeface="Calibri"/>
                          <a:cs typeface="Calibri"/>
                          <a:sym typeface="Calibri"/>
                        </a:rPr>
                        <a:t>(Bölüm Başkan V.)</a:t>
                      </a:r>
                      <a:br>
                        <a:rPr lang="tr-TR" sz="1500" u="none" strike="noStrike" cap="none">
                          <a:solidFill>
                            <a:schemeClr val="dk1"/>
                          </a:solidFill>
                          <a:latin typeface="Calibri"/>
                          <a:ea typeface="Calibri"/>
                          <a:cs typeface="Calibri"/>
                          <a:sym typeface="Calibri"/>
                        </a:rPr>
                      </a:br>
                      <a:r>
                        <a:rPr lang="tr-TR" sz="1500" u="none" strike="noStrike" cap="none">
                          <a:solidFill>
                            <a:schemeClr val="dk1"/>
                          </a:solidFill>
                          <a:latin typeface="Calibri"/>
                          <a:ea typeface="Calibri"/>
                          <a:cs typeface="Calibri"/>
                          <a:sym typeface="Calibri"/>
                        </a:rPr>
                        <a:t>(</a:t>
                      </a:r>
                      <a:r>
                        <a:rPr lang="tr-TR" sz="1550">
                          <a:solidFill>
                            <a:schemeClr val="dk1"/>
                          </a:solidFill>
                          <a:highlight>
                            <a:srgbClr val="FFFFFF"/>
                          </a:highlight>
                          <a:latin typeface="Calibri"/>
                          <a:ea typeface="Calibri"/>
                          <a:cs typeface="Calibri"/>
                          <a:sym typeface="Calibri"/>
                        </a:rPr>
                        <a:t>Bilgisayar Bilimleri Anabilim Dalı Başkanı</a:t>
                      </a:r>
                      <a:r>
                        <a:rPr lang="tr-TR" sz="1500" u="none" strike="noStrike" cap="none">
                          <a:solidFill>
                            <a:schemeClr val="dk1"/>
                          </a:solidFill>
                          <a:latin typeface="Calibri"/>
                          <a:ea typeface="Calibri"/>
                          <a:cs typeface="Calibri"/>
                          <a:sym typeface="Calibri"/>
                        </a:rPr>
                        <a:t>)</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endParaRPr sz="1500" u="none" strike="noStrike" cap="none">
                        <a:latin typeface="Calibri"/>
                        <a:ea typeface="Calibri"/>
                        <a:cs typeface="Calibri"/>
                        <a:sym typeface="Calibri"/>
                      </a:endParaRPr>
                    </a:p>
                    <a:p>
                      <a:pPr marL="0" marR="0" lvl="0" indent="0" algn="l" rtl="0">
                        <a:spcBef>
                          <a:spcPts val="0"/>
                        </a:spcBef>
                        <a:spcAft>
                          <a:spcPts val="0"/>
                        </a:spcAft>
                        <a:buNone/>
                      </a:pPr>
                      <a:r>
                        <a:rPr lang="tr-TR" sz="1500" i="0" u="none" strike="noStrike" cap="none">
                          <a:solidFill>
                            <a:schemeClr val="dk1"/>
                          </a:solidFill>
                          <a:latin typeface="Calibri"/>
                          <a:ea typeface="Calibri"/>
                          <a:cs typeface="Calibri"/>
                          <a:sym typeface="Calibri"/>
                        </a:rPr>
                        <a:t> </a:t>
                      </a:r>
                      <a:r>
                        <a:rPr lang="tr-TR" sz="1500" i="0" u="sng" strike="noStrike" cap="none">
                          <a:solidFill>
                            <a:schemeClr val="dk1"/>
                          </a:solidFill>
                          <a:latin typeface="Calibri"/>
                          <a:ea typeface="Calibri"/>
                          <a:cs typeface="Calibri"/>
                          <a:sym typeface="Calibri"/>
                        </a:rPr>
                        <a:t>Çalışma Alanları:</a:t>
                      </a:r>
                      <a:endParaRPr sz="1500">
                        <a:latin typeface="Calibri"/>
                        <a:ea typeface="Calibri"/>
                        <a:cs typeface="Calibri"/>
                        <a:sym typeface="Calibri"/>
                      </a:endParaRPr>
                    </a:p>
                    <a:p>
                      <a:pPr marL="0" marR="0" lvl="0" indent="0" algn="l" rtl="0">
                        <a:spcBef>
                          <a:spcPts val="0"/>
                        </a:spcBef>
                        <a:spcAft>
                          <a:spcPts val="0"/>
                        </a:spcAft>
                        <a:buNone/>
                      </a:pPr>
                      <a:r>
                        <a:rPr lang="tr-TR" sz="1500" i="0" u="none" strike="noStrike" cap="none">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Bilgi Gizleme</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Kriptoloji</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Yapay Zeka</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Bilgisayarda Öğrenme ve Örüntü Tanıma</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Doğal Dil İşleme</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Akademik Faaliyetler:</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3"/>
                        </a:rPr>
                        <a:t>https://avesis.marmara.edu.tr/15070/yayinlar</a:t>
                      </a:r>
                      <a:endParaRPr sz="150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512" name="Google Shape;512;p28"/>
          <p:cNvGraphicFramePr/>
          <p:nvPr/>
        </p:nvGraphicFramePr>
        <p:xfrm>
          <a:off x="6096000" y="3778227"/>
          <a:ext cx="5679800" cy="329140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333550">
                <a:tc>
                  <a:txBody>
                    <a:bodyPr/>
                    <a:lstStyle/>
                    <a:p>
                      <a:pPr marL="0" marR="0" lvl="0" indent="0" algn="ctr" rtl="0">
                        <a:spcBef>
                          <a:spcPts val="0"/>
                        </a:spcBef>
                        <a:spcAft>
                          <a:spcPts val="0"/>
                        </a:spcAft>
                        <a:buNone/>
                      </a:pPr>
                      <a:r>
                        <a:rPr lang="tr-TR" sz="15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Prof. Dr. ŞAHİN UYAVER</a:t>
                      </a:r>
                      <a:endParaRPr sz="1500" b="1" u="sng">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a:t>
                      </a:r>
                      <a:r>
                        <a:rPr lang="tr-TR" sz="1500">
                          <a:solidFill>
                            <a:schemeClr val="dk1"/>
                          </a:solidFill>
                          <a:highlight>
                            <a:srgbClr val="FFFFFF"/>
                          </a:highlight>
                          <a:latin typeface="Calibri"/>
                          <a:ea typeface="Calibri"/>
                          <a:cs typeface="Calibri"/>
                          <a:sym typeface="Calibri"/>
                        </a:rPr>
                        <a:t>Bilgisayar Donanımı Anabilim Dalı. Başkanı</a:t>
                      </a:r>
                      <a:r>
                        <a:rPr lang="tr-TR" sz="1500">
                          <a:solidFill>
                            <a:schemeClr val="dk1"/>
                          </a:solidFill>
                          <a:latin typeface="Calibri"/>
                          <a:ea typeface="Calibri"/>
                          <a:cs typeface="Calibri"/>
                          <a:sym typeface="Calibri"/>
                        </a:rPr>
                        <a:t>)</a:t>
                      </a:r>
                      <a:br>
                        <a:rPr lang="tr-TR" sz="1500">
                          <a:solidFill>
                            <a:schemeClr val="dk1"/>
                          </a:solidFill>
                          <a:latin typeface="Calibri"/>
                          <a:ea typeface="Calibri"/>
                          <a:cs typeface="Calibri"/>
                          <a:sym typeface="Calibri"/>
                        </a:rPr>
                      </a:b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Çalışma Alanları:</a:t>
                      </a:r>
                      <a:endParaRPr sz="15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r>
                        <a:rPr lang="tr-TR" sz="1500" i="0">
                          <a:solidFill>
                            <a:schemeClr val="dk1"/>
                          </a:solidFill>
                          <a:latin typeface="Calibri"/>
                          <a:ea typeface="Calibri"/>
                          <a:cs typeface="Calibri"/>
                          <a:sym typeface="Calibri"/>
                        </a:rPr>
                        <a:t>                                Bilgisay</a:t>
                      </a:r>
                      <a:r>
                        <a:rPr lang="tr-TR" sz="1500">
                          <a:solidFill>
                            <a:schemeClr val="dk1"/>
                          </a:solidFill>
                          <a:latin typeface="Calibri"/>
                          <a:ea typeface="Calibri"/>
                          <a:cs typeface="Calibri"/>
                          <a:sym typeface="Calibri"/>
                        </a:rPr>
                        <a:t>ar Simülasyonları</a:t>
                      </a:r>
                      <a:endParaRPr sz="1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r>
                        <a:rPr lang="tr-TR" sz="1500">
                          <a:solidFill>
                            <a:schemeClr val="dk1"/>
                          </a:solidFill>
                          <a:latin typeface="Calibri"/>
                          <a:ea typeface="Calibri"/>
                          <a:cs typeface="Calibri"/>
                          <a:sym typeface="Calibri"/>
                        </a:rPr>
                        <a:t>                                Veri İşleme</a:t>
                      </a:r>
                      <a:r>
                        <a:rPr lang="tr-TR" sz="1500" i="0">
                          <a:solidFill>
                            <a:schemeClr val="dk1"/>
                          </a:solidFill>
                          <a:latin typeface="Calibri"/>
                          <a:ea typeface="Calibri"/>
                          <a:cs typeface="Calibri"/>
                          <a:sym typeface="Calibri"/>
                        </a:rPr>
                        <a:t>     </a:t>
                      </a:r>
                      <a:endParaRPr sz="15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r>
                        <a:rPr lang="tr-TR" sz="1500">
                          <a:solidFill>
                            <a:schemeClr val="dk1"/>
                          </a:solidFill>
                          <a:latin typeface="Calibri"/>
                          <a:ea typeface="Calibri"/>
                          <a:cs typeface="Calibri"/>
                          <a:sym typeface="Calibri"/>
                        </a:rPr>
                        <a:t>                                Yüksek Performans Hesaplama</a:t>
                      </a:r>
                      <a:endParaRPr sz="15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r>
                        <a:rPr lang="tr-TR" sz="1500">
                          <a:solidFill>
                            <a:schemeClr val="dk1"/>
                          </a:solidFill>
                          <a:latin typeface="Calibri"/>
                          <a:ea typeface="Calibri"/>
                          <a:cs typeface="Calibri"/>
                          <a:sym typeface="Calibri"/>
                        </a:rPr>
                        <a:t>                                Yapay Zeka</a:t>
                      </a:r>
                      <a:r>
                        <a:rPr lang="tr-TR" sz="1500" i="0">
                          <a:solidFill>
                            <a:schemeClr val="dk1"/>
                          </a:solidFill>
                          <a:latin typeface="Calibri"/>
                          <a:ea typeface="Calibri"/>
                          <a:cs typeface="Calibri"/>
                          <a:sym typeface="Calibri"/>
                        </a:rPr>
                        <a:t>         </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Akademik Faaliyetler:</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i="0" u="sng">
                          <a:solidFill>
                            <a:schemeClr val="hlink"/>
                          </a:solidFill>
                          <a:latin typeface="Calibri"/>
                          <a:ea typeface="Calibri"/>
                          <a:cs typeface="Calibri"/>
                          <a:sym typeface="Calibri"/>
                          <a:hlinkClick r:id="rId4"/>
                        </a:rPr>
                        <a:t> </a:t>
                      </a:r>
                      <a:r>
                        <a:rPr lang="tr-TR" sz="1500" u="sng">
                          <a:solidFill>
                            <a:schemeClr val="hlink"/>
                          </a:solidFill>
                          <a:latin typeface="Calibri"/>
                          <a:ea typeface="Calibri"/>
                          <a:cs typeface="Calibri"/>
                          <a:sym typeface="Calibri"/>
                          <a:hlinkClick r:id="rId4"/>
                        </a:rPr>
                        <a:t>https://avesis.marmara.edu.tr/15193/yayinlar</a:t>
                      </a:r>
                      <a:endParaRPr sz="150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pic>
        <p:nvPicPr>
          <p:cNvPr id="513" name="Google Shape;513;p28"/>
          <p:cNvPicPr preferRelativeResize="0"/>
          <p:nvPr/>
        </p:nvPicPr>
        <p:blipFill>
          <a:blip r:embed="rId5">
            <a:alphaModFix/>
          </a:blip>
          <a:stretch>
            <a:fillRect/>
          </a:stretch>
        </p:blipFill>
        <p:spPr>
          <a:xfrm>
            <a:off x="1905775" y="543675"/>
            <a:ext cx="2814250" cy="3102700"/>
          </a:xfrm>
          <a:prstGeom prst="rect">
            <a:avLst/>
          </a:prstGeom>
          <a:noFill/>
          <a:ln>
            <a:noFill/>
          </a:ln>
        </p:spPr>
      </p:pic>
      <p:pic>
        <p:nvPicPr>
          <p:cNvPr id="514" name="Google Shape;514;p28"/>
          <p:cNvPicPr preferRelativeResize="0"/>
          <p:nvPr/>
        </p:nvPicPr>
        <p:blipFill>
          <a:blip r:embed="rId6">
            <a:alphaModFix/>
          </a:blip>
          <a:stretch>
            <a:fillRect/>
          </a:stretch>
        </p:blipFill>
        <p:spPr>
          <a:xfrm>
            <a:off x="7489550" y="543675"/>
            <a:ext cx="2707000" cy="3102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sp>
        <p:nvSpPr>
          <p:cNvPr id="519" name="Google Shape;519;g28d4f702136_0_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0" name="Google Shape;520;g28d4f702136_0_1"/>
          <p:cNvSpPr txBox="1">
            <a:spLocks noGrp="1"/>
          </p:cNvSpPr>
          <p:nvPr>
            <p:ph type="body" idx="1"/>
          </p:nvPr>
        </p:nvSpPr>
        <p:spPr>
          <a:xfrm>
            <a:off x="643467" y="1219200"/>
            <a:ext cx="10905000" cy="4957800"/>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21" name="Google Shape;521;g28d4f702136_0_1"/>
          <p:cNvSpPr/>
          <p:nvPr/>
        </p:nvSpPr>
        <p:spPr>
          <a:xfrm rot="2700000">
            <a:off x="11052660" y="2120011"/>
            <a:ext cx="645306" cy="645306"/>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g28d4f702136_0_1"/>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3" name="Google Shape;523;g28d4f702136_0_1"/>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g28d4f702136_0_1"/>
          <p:cNvSpPr/>
          <p:nvPr/>
        </p:nvSpPr>
        <p:spPr>
          <a:xfrm rot="2700000">
            <a:off x="427814" y="5728750"/>
            <a:ext cx="485782" cy="485782"/>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5" name="Google Shape;525;g28d4f702136_0_1"/>
          <p:cNvPicPr preferRelativeResize="0"/>
          <p:nvPr/>
        </p:nvPicPr>
        <p:blipFill rotWithShape="1">
          <a:blip r:embed="rId3">
            <a:alphaModFix/>
          </a:blip>
          <a:srcRect/>
          <a:stretch/>
        </p:blipFill>
        <p:spPr>
          <a:xfrm>
            <a:off x="1774707" y="207151"/>
            <a:ext cx="2687589" cy="3372662"/>
          </a:xfrm>
          <a:prstGeom prst="rect">
            <a:avLst/>
          </a:prstGeom>
          <a:noFill/>
          <a:ln>
            <a:noFill/>
          </a:ln>
        </p:spPr>
      </p:pic>
      <p:graphicFrame>
        <p:nvGraphicFramePr>
          <p:cNvPr id="526" name="Google Shape;526;g28d4f702136_0_1"/>
          <p:cNvGraphicFramePr/>
          <p:nvPr/>
        </p:nvGraphicFramePr>
        <p:xfrm>
          <a:off x="670705" y="3833651"/>
          <a:ext cx="4895600" cy="23774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686725">
                <a:tc>
                  <a:txBody>
                    <a:bodyPr/>
                    <a:lstStyle/>
                    <a:p>
                      <a:pPr marL="0" marR="0" lvl="0" indent="0" algn="ctr" rtl="0">
                        <a:spcBef>
                          <a:spcPts val="0"/>
                        </a:spcBef>
                        <a:spcAft>
                          <a:spcPts val="0"/>
                        </a:spcAft>
                        <a:buNone/>
                      </a:pPr>
                      <a:r>
                        <a:rPr lang="tr-TR" sz="1500" b="1"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Prof. Dr. ALİ BULDU</a:t>
                      </a:r>
                      <a:br>
                        <a:rPr lang="tr-TR" sz="1500" u="none" strike="noStrike" cap="none">
                          <a:solidFill>
                            <a:schemeClr val="dk1"/>
                          </a:solidFill>
                          <a:latin typeface="Calibri"/>
                          <a:ea typeface="Calibri"/>
                          <a:cs typeface="Calibri"/>
                          <a:sym typeface="Calibri"/>
                        </a:rPr>
                      </a:br>
                      <a:r>
                        <a:rPr lang="tr-TR" sz="1500" u="none" strike="noStrike" cap="none">
                          <a:solidFill>
                            <a:schemeClr val="dk1"/>
                          </a:solidFill>
                          <a:latin typeface="Calibri"/>
                          <a:ea typeface="Calibri"/>
                          <a:cs typeface="Calibri"/>
                          <a:sym typeface="Calibri"/>
                        </a:rPr>
                        <a:t>(Bilgisayar Donanımı</a:t>
                      </a:r>
                      <a:r>
                        <a:rPr lang="tr-TR" sz="1500">
                          <a:solidFill>
                            <a:schemeClr val="dk1"/>
                          </a:solidFill>
                          <a:latin typeface="Calibri"/>
                          <a:ea typeface="Calibri"/>
                          <a:cs typeface="Calibri"/>
                          <a:sym typeface="Calibri"/>
                        </a:rPr>
                        <a:t> Anabilim Dalı</a:t>
                      </a:r>
                      <a:r>
                        <a:rPr lang="tr-TR" sz="1500" u="none" strike="noStrike" cap="none">
                          <a:latin typeface="Calibri"/>
                          <a:ea typeface="Calibri"/>
                          <a:cs typeface="Calibri"/>
                          <a:sym typeface="Calibri"/>
                        </a:rPr>
                        <a:t>)</a:t>
                      </a:r>
                      <a:endParaRPr sz="1500">
                        <a:latin typeface="Calibri"/>
                        <a:ea typeface="Calibri"/>
                        <a:cs typeface="Calibri"/>
                        <a:sym typeface="Calibri"/>
                      </a:endParaRPr>
                    </a:p>
                    <a:p>
                      <a:pPr marL="0" marR="0" lvl="0" indent="0" algn="ctr" rtl="0">
                        <a:spcBef>
                          <a:spcPts val="0"/>
                        </a:spcBef>
                        <a:spcAft>
                          <a:spcPts val="0"/>
                        </a:spcAft>
                        <a:buNone/>
                      </a:pPr>
                      <a:endParaRPr sz="1500" u="none" strike="noStrike" cap="none">
                        <a:latin typeface="Calibri"/>
                        <a:ea typeface="Calibri"/>
                        <a:cs typeface="Calibri"/>
                        <a:sym typeface="Calibri"/>
                      </a:endParaRPr>
                    </a:p>
                    <a:p>
                      <a:pPr marL="0" marR="0" lvl="0" indent="0" algn="l" rtl="0">
                        <a:spcBef>
                          <a:spcPts val="0"/>
                        </a:spcBef>
                        <a:spcAft>
                          <a:spcPts val="0"/>
                        </a:spcAft>
                        <a:buNone/>
                      </a:pPr>
                      <a:r>
                        <a:rPr lang="tr-TR" sz="1500" i="0" u="none" strike="noStrike" cap="none">
                          <a:solidFill>
                            <a:schemeClr val="dk1"/>
                          </a:solidFill>
                          <a:latin typeface="Calibri"/>
                          <a:ea typeface="Calibri"/>
                          <a:cs typeface="Calibri"/>
                          <a:sym typeface="Calibri"/>
                        </a:rPr>
                        <a:t> </a:t>
                      </a:r>
                      <a:r>
                        <a:rPr lang="tr-TR" sz="1500" i="0" u="sng" strike="noStrike" cap="none">
                          <a:solidFill>
                            <a:schemeClr val="dk1"/>
                          </a:solidFill>
                          <a:latin typeface="Calibri"/>
                          <a:ea typeface="Calibri"/>
                          <a:cs typeface="Calibri"/>
                          <a:sym typeface="Calibri"/>
                        </a:rPr>
                        <a:t>Çalışma Alanları:</a:t>
                      </a:r>
                      <a:endParaRPr sz="1500">
                        <a:latin typeface="Calibri"/>
                        <a:ea typeface="Calibri"/>
                        <a:cs typeface="Calibri"/>
                        <a:sym typeface="Calibri"/>
                      </a:endParaRPr>
                    </a:p>
                    <a:p>
                      <a:pPr marL="0" marR="0" lvl="0" indent="0" algn="l" rtl="0">
                        <a:spcBef>
                          <a:spcPts val="0"/>
                        </a:spcBef>
                        <a:spcAft>
                          <a:spcPts val="0"/>
                        </a:spcAft>
                        <a:buNone/>
                      </a:pPr>
                      <a:r>
                        <a:rPr lang="tr-TR" sz="1500" i="0" u="none" strike="noStrike" cap="none">
                          <a:solidFill>
                            <a:schemeClr val="dk1"/>
                          </a:solidFill>
                          <a:latin typeface="Calibri"/>
                          <a:ea typeface="Calibri"/>
                          <a:cs typeface="Calibri"/>
                          <a:sym typeface="Calibri"/>
                        </a:rPr>
                        <a:t>               Bilgi Sistemleri, Haberleşme ve Kontrol Mühendisliği</a:t>
                      </a:r>
                      <a:endParaRPr sz="1500">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Bilgisayar Bilimleri</a:t>
                      </a:r>
                      <a:endParaRPr sz="1500">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Adli Bilişim</a:t>
                      </a:r>
                      <a:endParaRPr sz="1500">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Akademik Faaliyetler:</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5"/>
                        </a:rPr>
                        <a:t>https://avesis.marmara.edu.tr/alibuldu/yayinlar</a:t>
                      </a:r>
                      <a:endParaRPr sz="150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527" name="Google Shape;527;g28d4f702136_0_1"/>
          <p:cNvPicPr preferRelativeResize="0"/>
          <p:nvPr/>
        </p:nvPicPr>
        <p:blipFill rotWithShape="1">
          <a:blip r:embed="rId6">
            <a:alphaModFix/>
          </a:blip>
          <a:srcRect/>
          <a:stretch/>
        </p:blipFill>
        <p:spPr>
          <a:xfrm>
            <a:off x="7849971" y="131068"/>
            <a:ext cx="2462896" cy="3448745"/>
          </a:xfrm>
          <a:prstGeom prst="rect">
            <a:avLst/>
          </a:prstGeom>
          <a:noFill/>
          <a:ln>
            <a:noFill/>
          </a:ln>
        </p:spPr>
      </p:pic>
      <p:graphicFrame>
        <p:nvGraphicFramePr>
          <p:cNvPr id="528" name="Google Shape;528;g28d4f702136_0_1"/>
          <p:cNvGraphicFramePr/>
          <p:nvPr/>
        </p:nvGraphicFramePr>
        <p:xfrm>
          <a:off x="6096000" y="3778227"/>
          <a:ext cx="5679800" cy="301890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333550">
                <a:tc>
                  <a:txBody>
                    <a:bodyPr/>
                    <a:lstStyle/>
                    <a:p>
                      <a:pPr marL="0" marR="0" lvl="0" indent="0" algn="ctr" rtl="0">
                        <a:spcBef>
                          <a:spcPts val="0"/>
                        </a:spcBef>
                        <a:spcAft>
                          <a:spcPts val="0"/>
                        </a:spcAft>
                        <a:buNone/>
                      </a:pPr>
                      <a:r>
                        <a:rPr lang="tr-TR" sz="1500" b="1" u="sng">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Doç. Dr. ÖNDER DEMİR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(Siber Güvenlik Anabilim Dalı Başkanı)</a:t>
                      </a: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Çalışma Alanları:</a:t>
                      </a:r>
                      <a:endParaRPr sz="15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500"/>
                        <a:buFont typeface="Calibri"/>
                        <a:buNone/>
                      </a:pPr>
                      <a:r>
                        <a:rPr lang="tr-TR" sz="1500" i="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Siber Güvenlik</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Görüntü İşleme</a:t>
                      </a:r>
                      <a:endParaRPr sz="1500">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Makine Öğrenmesi</a:t>
                      </a:r>
                      <a:r>
                        <a:rPr lang="tr-TR" sz="1500" i="0">
                          <a:solidFill>
                            <a:schemeClr val="dk1"/>
                          </a:solidFill>
                          <a:latin typeface="Calibri"/>
                          <a:ea typeface="Calibri"/>
                          <a:cs typeface="Calibri"/>
                          <a:sym typeface="Calibri"/>
                        </a:rPr>
                        <a:t>                </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i="0" u="sng">
                          <a:solidFill>
                            <a:schemeClr val="dk1"/>
                          </a:solidFill>
                          <a:latin typeface="Calibri"/>
                          <a:ea typeface="Calibri"/>
                          <a:cs typeface="Calibri"/>
                          <a:sym typeface="Calibri"/>
                        </a:rPr>
                        <a:t>Akademik Faaliyetler:</a:t>
                      </a:r>
                      <a:br>
                        <a:rPr lang="tr-TR" sz="1500" i="0">
                          <a:solidFill>
                            <a:schemeClr val="dk1"/>
                          </a:solidFill>
                          <a:latin typeface="Calibri"/>
                          <a:ea typeface="Calibri"/>
                          <a:cs typeface="Calibri"/>
                          <a:sym typeface="Calibri"/>
                        </a:rPr>
                      </a:br>
                      <a:r>
                        <a:rPr lang="tr-TR" sz="1500" i="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8"/>
                        </a:rPr>
                        <a:t>https://avesis.marmara.edu.tr/odemir/yayinlar</a:t>
                      </a:r>
                      <a:endParaRPr sz="150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2"/>
        <p:cNvGrpSpPr/>
        <p:nvPr/>
      </p:nvGrpSpPr>
      <p:grpSpPr>
        <a:xfrm>
          <a:off x="0" y="0"/>
          <a:ext cx="0" cy="0"/>
          <a:chOff x="0" y="0"/>
          <a:chExt cx="0" cy="0"/>
        </a:xfrm>
      </p:grpSpPr>
      <p:sp>
        <p:nvSpPr>
          <p:cNvPr id="533" name="Google Shape;533;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4" name="Google Shape;534;p29"/>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35" name="Google Shape;535;p29"/>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6" name="Google Shape;536;p29"/>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29"/>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29"/>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39" name="Google Shape;539;p29"/>
          <p:cNvGraphicFramePr/>
          <p:nvPr>
            <p:extLst>
              <p:ext uri="{D42A27DB-BD31-4B8C-83A1-F6EECF244321}">
                <p14:modId xmlns:p14="http://schemas.microsoft.com/office/powerpoint/2010/main" val="2399835277"/>
              </p:ext>
            </p:extLst>
          </p:nvPr>
        </p:nvGraphicFramePr>
        <p:xfrm>
          <a:off x="654209" y="3892565"/>
          <a:ext cx="5198050" cy="2834650"/>
        </p:xfrm>
        <a:graphic>
          <a:graphicData uri="http://schemas.openxmlformats.org/drawingml/2006/table">
            <a:tbl>
              <a:tblPr>
                <a:noFill/>
                <a:tableStyleId>{7D16248B-5978-4C92-ADF9-E0FD50D52786}</a:tableStyleId>
              </a:tblPr>
              <a:tblGrid>
                <a:gridCol w="5198050">
                  <a:extLst>
                    <a:ext uri="{9D8B030D-6E8A-4147-A177-3AD203B41FA5}">
                      <a16:colId xmlns:a16="http://schemas.microsoft.com/office/drawing/2014/main" val="20000"/>
                    </a:ext>
                  </a:extLst>
                </a:gridCol>
              </a:tblGrid>
              <a:tr h="686725">
                <a:tc>
                  <a:txBody>
                    <a:bodyPr/>
                    <a:lstStyle/>
                    <a:p>
                      <a:pPr marL="0" lvl="0" indent="0" algn="ctr" rtl="0">
                        <a:spcBef>
                          <a:spcPts val="0"/>
                        </a:spcBef>
                        <a:spcAft>
                          <a:spcPts val="0"/>
                        </a:spcAft>
                        <a:buClr>
                          <a:schemeClr val="dk1"/>
                        </a:buClr>
                        <a:buFont typeface="Arial"/>
                        <a:buNone/>
                      </a:pP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Doç.Dr. BUKET DOĞAN</a:t>
                      </a:r>
                      <a:r>
                        <a:rPr lang="tr-TR" sz="15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endParaRPr lang="tr-TR" sz="1500" u="sng" dirty="0">
                        <a:solidFill>
                          <a:schemeClr val="dk1"/>
                        </a:solidFill>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lang="tr-TR" sz="1500" b="1" dirty="0">
                          <a:solidFill>
                            <a:schemeClr val="dk1"/>
                          </a:solidFill>
                          <a:latin typeface="Calibri"/>
                          <a:ea typeface="Calibri"/>
                          <a:cs typeface="Calibri"/>
                          <a:sym typeface="Calibri"/>
                        </a:rPr>
                        <a:t>(Bölüm Başkan Yardımcısı)</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(Bilgisayar Yazılımı Anabilim Dalı Başkanı)</a:t>
                      </a:r>
                      <a:endParaRPr sz="1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Makine Öğrenmesi </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Veri Bilimi Veri Madenciliği</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Zeki Öğretim Sistemleri</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err="1">
                          <a:solidFill>
                            <a:schemeClr val="accent1"/>
                          </a:solidFill>
                          <a:latin typeface="Calibri"/>
                          <a:ea typeface="Calibri"/>
                          <a:cs typeface="Calibri"/>
                          <a:sym typeface="Calibri"/>
                        </a:rPr>
                        <a:t>https</a:t>
                      </a:r>
                      <a:r>
                        <a:rPr lang="tr-TR" sz="1500" u="sng" dirty="0">
                          <a:solidFill>
                            <a:schemeClr val="accent1"/>
                          </a:solidFill>
                          <a:latin typeface="Calibri"/>
                          <a:ea typeface="Calibri"/>
                          <a:cs typeface="Calibri"/>
                          <a:sym typeface="Calibri"/>
                        </a:rPr>
                        <a:t>://</a:t>
                      </a:r>
                      <a:r>
                        <a:rPr lang="tr-TR" sz="1500" u="sng" dirty="0" err="1">
                          <a:solidFill>
                            <a:schemeClr val="accent1"/>
                          </a:solidFill>
                          <a:latin typeface="Calibri"/>
                          <a:ea typeface="Calibri"/>
                          <a:cs typeface="Calibri"/>
                          <a:sym typeface="Calibri"/>
                        </a:rPr>
                        <a:t>avesis.marmara.edu.tr</a:t>
                      </a:r>
                      <a:r>
                        <a:rPr lang="tr-TR" sz="1500" u="sng" dirty="0">
                          <a:solidFill>
                            <a:schemeClr val="accent1"/>
                          </a:solidFill>
                          <a:latin typeface="Calibri"/>
                          <a:ea typeface="Calibri"/>
                          <a:cs typeface="Calibri"/>
                          <a:sym typeface="Calibri"/>
                        </a:rPr>
                        <a:t>/</a:t>
                      </a:r>
                      <a:r>
                        <a:rPr lang="tr-TR" sz="1500" u="sng" dirty="0" err="1">
                          <a:solidFill>
                            <a:schemeClr val="accent1"/>
                          </a:solidFill>
                          <a:latin typeface="Calibri"/>
                          <a:ea typeface="Calibri"/>
                          <a:cs typeface="Calibri"/>
                          <a:sym typeface="Calibri"/>
                        </a:rPr>
                        <a:t>buketb</a:t>
                      </a:r>
                      <a:r>
                        <a:rPr lang="tr-TR" sz="1500" u="sng" dirty="0">
                          <a:solidFill>
                            <a:schemeClr val="accent1"/>
                          </a:solidFill>
                          <a:latin typeface="Calibri"/>
                          <a:ea typeface="Calibri"/>
                          <a:cs typeface="Calibri"/>
                          <a:sym typeface="Calibri"/>
                        </a:rPr>
                        <a:t>/</a:t>
                      </a:r>
                      <a:r>
                        <a:rPr lang="tr-TR" sz="1500" u="sng" dirty="0" err="1">
                          <a:solidFill>
                            <a:schemeClr val="accent1"/>
                          </a:solidFill>
                          <a:latin typeface="Calibri"/>
                          <a:ea typeface="Calibri"/>
                          <a:cs typeface="Calibri"/>
                          <a:sym typeface="Calibri"/>
                        </a:rPr>
                        <a:t>yayinlar</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540" name="Google Shape;540;p29"/>
          <p:cNvGraphicFramePr/>
          <p:nvPr/>
        </p:nvGraphicFramePr>
        <p:xfrm>
          <a:off x="6010308" y="3642941"/>
          <a:ext cx="5679800" cy="2948725"/>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333550">
                <a:tc>
                  <a:txBody>
                    <a:bodyPr/>
                    <a:lstStyle/>
                    <a:p>
                      <a:pPr marL="0" marR="0" lvl="0" indent="0" algn="ctr" rtl="0">
                        <a:spcBef>
                          <a:spcPts val="0"/>
                        </a:spcBef>
                        <a:spcAft>
                          <a:spcPts val="0"/>
                        </a:spcAft>
                        <a:buNone/>
                      </a:pPr>
                      <a:br>
                        <a:rPr lang="tr-TR" sz="15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br>
                      <a:r>
                        <a:rPr lang="tr-TR" sz="1500" b="1"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Doç. Dr. KAZIM YILDIZ</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(Bilgisayar Bilimleri Anabilim Dalı)</a:t>
                      </a:r>
                      <a:endParaRPr sz="1500">
                        <a:latin typeface="Calibri"/>
                        <a:ea typeface="Calibri"/>
                        <a:cs typeface="Calibri"/>
                        <a:sym typeface="Calibri"/>
                      </a:endParaRPr>
                    </a:p>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Bilgisayarla Görme</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Veri tabanı ve Veri Yapıları</a:t>
                      </a:r>
                      <a:endParaRPr sz="1500">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Yapay Zeka, Bilgisayarda Öğrenme ve Örüntü Tanıma</a:t>
                      </a:r>
                      <a:endParaRPr sz="1500">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accent1"/>
                          </a:solidFill>
                          <a:latin typeface="Calibri"/>
                          <a:ea typeface="Calibri"/>
                          <a:cs typeface="Calibri"/>
                          <a:sym typeface="Calibri"/>
                        </a:rPr>
                        <a:t>https://avesis.marmara.edu.tr/kazim.yildiz/yayinlar</a:t>
                      </a:r>
                      <a:endParaRPr sz="150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541" name="Google Shape;541;p29"/>
          <p:cNvPicPr preferRelativeResize="0"/>
          <p:nvPr/>
        </p:nvPicPr>
        <p:blipFill rotWithShape="1">
          <a:blip r:embed="rId5">
            <a:alphaModFix/>
          </a:blip>
          <a:srcRect/>
          <a:stretch/>
        </p:blipFill>
        <p:spPr>
          <a:xfrm>
            <a:off x="7412625" y="325420"/>
            <a:ext cx="2714737" cy="3372661"/>
          </a:xfrm>
          <a:prstGeom prst="rect">
            <a:avLst/>
          </a:prstGeom>
          <a:noFill/>
          <a:ln>
            <a:noFill/>
          </a:ln>
        </p:spPr>
      </p:pic>
      <p:pic>
        <p:nvPicPr>
          <p:cNvPr id="542" name="Google Shape;542;p29"/>
          <p:cNvPicPr preferRelativeResize="0"/>
          <p:nvPr/>
        </p:nvPicPr>
        <p:blipFill rotWithShape="1">
          <a:blip r:embed="rId6">
            <a:alphaModFix/>
          </a:blip>
          <a:srcRect/>
          <a:stretch/>
        </p:blipFill>
        <p:spPr>
          <a:xfrm>
            <a:off x="1718191" y="291257"/>
            <a:ext cx="2800621" cy="337266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31"/>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63" name="Google Shape;563;p31"/>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31"/>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1"/>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1"/>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67" name="Google Shape;567;p31"/>
          <p:cNvGraphicFramePr/>
          <p:nvPr/>
        </p:nvGraphicFramePr>
        <p:xfrm>
          <a:off x="670705" y="3918985"/>
          <a:ext cx="4895600" cy="23774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686725">
                <a:tc>
                  <a:txBody>
                    <a:bodyPr/>
                    <a:lstStyle/>
                    <a:p>
                      <a:pPr marL="0" lvl="0" indent="0" algn="ctr" rtl="0">
                        <a:spcBef>
                          <a:spcPts val="0"/>
                        </a:spcBef>
                        <a:spcAft>
                          <a:spcPts val="0"/>
                        </a:spcAft>
                        <a:buClr>
                          <a:schemeClr val="dk1"/>
                        </a:buClr>
                        <a:buFont typeface="Arial"/>
                        <a:buNone/>
                      </a:pP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Doç.Dr. ÖMER AKGÜN</a:t>
                      </a:r>
                      <a:endParaRPr sz="1500" b="1"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(Bilgisayar Bilimleri Anabilim Dalı)</a:t>
                      </a:r>
                      <a:endParaRPr sz="1500" dirty="0">
                        <a:solidFill>
                          <a:schemeClr val="dk1"/>
                        </a:solidFill>
                      </a:endParaRPr>
                    </a:p>
                    <a:p>
                      <a:pPr marL="0" lvl="0" indent="0" algn="l" rtl="0">
                        <a:spcBef>
                          <a:spcPts val="0"/>
                        </a:spcBef>
                        <a:spcAft>
                          <a:spcPts val="0"/>
                        </a:spcAft>
                        <a:buClr>
                          <a:schemeClr val="dk1"/>
                        </a:buClr>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Haberleşme Mühendisliği</a:t>
                      </a:r>
                      <a:endParaRPr sz="1500" dirty="0">
                        <a:solidFill>
                          <a:schemeClr val="dk1"/>
                        </a:solidFill>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Sinyal İşleme</a:t>
                      </a:r>
                      <a:endParaRPr sz="1500" dirty="0">
                        <a:solidFill>
                          <a:schemeClr val="dk1"/>
                        </a:solidFill>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Elektrik-Elektronik Mühendisliği</a:t>
                      </a:r>
                      <a:endParaRPr sz="1500" dirty="0">
                        <a:solidFill>
                          <a:schemeClr val="dk1"/>
                        </a:solidFill>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4"/>
                        </a:rPr>
                        <a:t>https://avesis.marmara.edu.tr/oakgun/yayinlar</a:t>
                      </a:r>
                      <a:endParaRPr sz="1500" b="1" dirty="0">
                        <a:solidFill>
                          <a:schemeClr val="dk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569" name="Google Shape;569;p31"/>
          <p:cNvPicPr preferRelativeResize="0"/>
          <p:nvPr/>
        </p:nvPicPr>
        <p:blipFill rotWithShape="1">
          <a:blip r:embed="rId5">
            <a:alphaModFix/>
          </a:blip>
          <a:srcRect/>
          <a:stretch/>
        </p:blipFill>
        <p:spPr>
          <a:xfrm>
            <a:off x="1521352" y="288841"/>
            <a:ext cx="2905125" cy="3381375"/>
          </a:xfrm>
          <a:prstGeom prst="rect">
            <a:avLst/>
          </a:prstGeom>
          <a:noFill/>
          <a:ln>
            <a:noFill/>
          </a:ln>
        </p:spPr>
      </p:pic>
      <p:pic>
        <p:nvPicPr>
          <p:cNvPr id="2" name="Google Shape;582;g13f380b3a3b_0_19">
            <a:extLst>
              <a:ext uri="{FF2B5EF4-FFF2-40B4-BE49-F238E27FC236}">
                <a16:creationId xmlns:a16="http://schemas.microsoft.com/office/drawing/2014/main" id="{EDFF38B1-94DD-8839-14C3-363EE74200E7}"/>
              </a:ext>
            </a:extLst>
          </p:cNvPr>
          <p:cNvPicPr preferRelativeResize="0"/>
          <p:nvPr/>
        </p:nvPicPr>
        <p:blipFill rotWithShape="1">
          <a:blip r:embed="rId6">
            <a:alphaModFix/>
          </a:blip>
          <a:srcRect l="8784"/>
          <a:stretch/>
        </p:blipFill>
        <p:spPr>
          <a:xfrm>
            <a:off x="7864525" y="480050"/>
            <a:ext cx="2306201" cy="3258499"/>
          </a:xfrm>
          <a:prstGeom prst="rect">
            <a:avLst/>
          </a:prstGeom>
          <a:noFill/>
          <a:ln>
            <a:noFill/>
          </a:ln>
        </p:spPr>
      </p:pic>
      <p:graphicFrame>
        <p:nvGraphicFramePr>
          <p:cNvPr id="3" name="Google Shape;583;g13f380b3a3b_0_19">
            <a:extLst>
              <a:ext uri="{FF2B5EF4-FFF2-40B4-BE49-F238E27FC236}">
                <a16:creationId xmlns:a16="http://schemas.microsoft.com/office/drawing/2014/main" id="{8196C436-5C24-EAA7-41B0-0F322DF5DD2D}"/>
              </a:ext>
            </a:extLst>
          </p:cNvPr>
          <p:cNvGraphicFramePr/>
          <p:nvPr>
            <p:extLst>
              <p:ext uri="{D42A27DB-BD31-4B8C-83A1-F6EECF244321}">
                <p14:modId xmlns:p14="http://schemas.microsoft.com/office/powerpoint/2010/main" val="2868401611"/>
              </p:ext>
            </p:extLst>
          </p:nvPr>
        </p:nvGraphicFramePr>
        <p:xfrm>
          <a:off x="6603680" y="3660392"/>
          <a:ext cx="4931625" cy="3600000"/>
        </p:xfrm>
        <a:graphic>
          <a:graphicData uri="http://schemas.openxmlformats.org/drawingml/2006/table">
            <a:tbl>
              <a:tblPr>
                <a:noFill/>
                <a:tableStyleId>{7D16248B-5978-4C92-ADF9-E0FD50D52786}</a:tableStyleId>
              </a:tblPr>
              <a:tblGrid>
                <a:gridCol w="4931625">
                  <a:extLst>
                    <a:ext uri="{9D8B030D-6E8A-4147-A177-3AD203B41FA5}">
                      <a16:colId xmlns:a16="http://schemas.microsoft.com/office/drawing/2014/main" val="20000"/>
                    </a:ext>
                  </a:extLst>
                </a:gridCol>
              </a:tblGrid>
              <a:tr h="2879725">
                <a:tc>
                  <a:txBody>
                    <a:bodyPr/>
                    <a:lstStyle/>
                    <a:p>
                      <a:pPr marL="0" lvl="0" indent="0" algn="ctr" rtl="0">
                        <a:spcBef>
                          <a:spcPts val="0"/>
                        </a:spcBef>
                        <a:spcAft>
                          <a:spcPts val="0"/>
                        </a:spcAft>
                        <a:buClr>
                          <a:schemeClr val="dk1"/>
                        </a:buClr>
                        <a:buFont typeface="Arial"/>
                        <a:buNone/>
                      </a:pPr>
                      <a:r>
                        <a:rPr lang="tr-TR" sz="1500" b="1"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Doç.Dr. </a:t>
                      </a:r>
                      <a:r>
                        <a:rPr lang="tr-TR" sz="1500" b="1"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Üyesi  AYŞE BERNA ALTINEL GİRGİN</a:t>
                      </a:r>
                      <a:endParaRPr lang="tr-TR" sz="1500" b="1" u="sng" dirty="0">
                        <a:solidFill>
                          <a:schemeClr val="dk1"/>
                        </a:solidFill>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lang="tr-TR" sz="1500" b="1" dirty="0">
                          <a:solidFill>
                            <a:schemeClr val="dk1"/>
                          </a:solidFill>
                          <a:latin typeface="Calibri"/>
                          <a:ea typeface="Calibri"/>
                          <a:cs typeface="Calibri"/>
                          <a:sym typeface="Calibri"/>
                        </a:rPr>
                        <a:t>(Bölüm Başkan Yardımcısı)</a:t>
                      </a:r>
                      <a:endParaRPr sz="1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(Bilgisayar Donanımı Anabilim Dalı)</a:t>
                      </a:r>
                      <a:endParaRPr dirty="0">
                        <a:solidFill>
                          <a:schemeClr val="dk1"/>
                        </a:solidFill>
                      </a:endParaRPr>
                    </a:p>
                    <a:p>
                      <a:pPr marL="0" lvl="0" indent="0" algn="l" rtl="0">
                        <a:spcBef>
                          <a:spcPts val="0"/>
                        </a:spcBef>
                        <a:spcAft>
                          <a:spcPts val="0"/>
                        </a:spcAft>
                        <a:buClr>
                          <a:schemeClr val="dk1"/>
                        </a:buClr>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Doğal Dil İşlemesi</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Metinsel Veri Madenciliği</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Sosyal Ağ Analizi</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9"/>
                        </a:rPr>
                        <a:t>https://avesis.marmara.edu.tr/berna.altinel/yayinlar</a:t>
                      </a:r>
                      <a:endParaRPr sz="1500" dirty="0">
                        <a:solidFill>
                          <a:schemeClr val="dk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720275">
                <a:tc>
                  <a:txBody>
                    <a:bodyPr/>
                    <a:lstStyle/>
                    <a:p>
                      <a:pPr marL="0" marR="0" lvl="0" indent="0" algn="l" rtl="0">
                        <a:spcBef>
                          <a:spcPts val="0"/>
                        </a:spcBef>
                        <a:spcAft>
                          <a:spcPts val="0"/>
                        </a:spcAft>
                        <a:buNone/>
                      </a:pPr>
                      <a:endParaRPr sz="1500" b="1" dirty="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4737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6"/>
        <p:cNvGrpSpPr/>
        <p:nvPr/>
      </p:nvGrpSpPr>
      <p:grpSpPr>
        <a:xfrm>
          <a:off x="0" y="0"/>
          <a:ext cx="0" cy="0"/>
          <a:chOff x="0" y="0"/>
          <a:chExt cx="0" cy="0"/>
        </a:xfrm>
      </p:grpSpPr>
      <p:sp>
        <p:nvSpPr>
          <p:cNvPr id="547" name="Google Shape;547;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30"/>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49" name="Google Shape;549;p30"/>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30"/>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30"/>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30"/>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53" name="Google Shape;553;p30"/>
          <p:cNvGraphicFramePr/>
          <p:nvPr>
            <p:extLst>
              <p:ext uri="{D42A27DB-BD31-4B8C-83A1-F6EECF244321}">
                <p14:modId xmlns:p14="http://schemas.microsoft.com/office/powerpoint/2010/main" val="538901954"/>
              </p:ext>
            </p:extLst>
          </p:nvPr>
        </p:nvGraphicFramePr>
        <p:xfrm>
          <a:off x="753530" y="3774795"/>
          <a:ext cx="4920450" cy="2844275"/>
        </p:xfrm>
        <a:graphic>
          <a:graphicData uri="http://schemas.openxmlformats.org/drawingml/2006/table">
            <a:tbl>
              <a:tblPr>
                <a:noFill/>
                <a:tableStyleId>{7D16248B-5978-4C92-ADF9-E0FD50D52786}</a:tableStyleId>
              </a:tblPr>
              <a:tblGrid>
                <a:gridCol w="4920450">
                  <a:extLst>
                    <a:ext uri="{9D8B030D-6E8A-4147-A177-3AD203B41FA5}">
                      <a16:colId xmlns:a16="http://schemas.microsoft.com/office/drawing/2014/main" val="20000"/>
                    </a:ext>
                  </a:extLst>
                </a:gridCol>
              </a:tblGrid>
              <a:tr h="2844275">
                <a:tc>
                  <a:txBody>
                    <a:bodyPr/>
                    <a:lstStyle/>
                    <a:p>
                      <a:pPr marL="0" lvl="0" indent="0" algn="ctr" rtl="0">
                        <a:spcBef>
                          <a:spcPts val="0"/>
                        </a:spcBef>
                        <a:spcAft>
                          <a:spcPts val="0"/>
                        </a:spcAft>
                        <a:buClr>
                          <a:schemeClr val="dk1"/>
                        </a:buClr>
                        <a:buFont typeface="Arial"/>
                        <a:buNone/>
                      </a:pP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Dr. Öğr. Üyesi EYÜP EMRE ÜLKÜ</a:t>
                      </a:r>
                      <a:endParaRPr sz="1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500"/>
                        <a:buFont typeface="Calibri"/>
                        <a:buNone/>
                      </a:pPr>
                      <a:r>
                        <a:rPr lang="tr-TR" sz="1500" dirty="0">
                          <a:solidFill>
                            <a:schemeClr val="dk1"/>
                          </a:solidFill>
                          <a:latin typeface="Calibri"/>
                          <a:ea typeface="Calibri"/>
                          <a:cs typeface="Calibri"/>
                          <a:sym typeface="Calibri"/>
                        </a:rPr>
                        <a:t>(Siber Güvenlik Anabilim Dalı)</a:t>
                      </a:r>
                      <a:endParaRPr sz="1500" dirty="0">
                        <a:solidFill>
                          <a:schemeClr val="dk1"/>
                        </a:solidFill>
                      </a:endParaRPr>
                    </a:p>
                    <a:p>
                      <a:pPr marL="0" lvl="0" indent="0" algn="l" rtl="0">
                        <a:spcBef>
                          <a:spcPts val="0"/>
                        </a:spcBef>
                        <a:spcAft>
                          <a:spcPts val="0"/>
                        </a:spcAft>
                        <a:buClr>
                          <a:schemeClr val="dk1"/>
                        </a:buClr>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Bilgi Güvenliği ve Güvenilirliği</a:t>
                      </a:r>
                      <a:endParaRPr sz="1500" dirty="0">
                        <a:solidFill>
                          <a:schemeClr val="dk1"/>
                        </a:solidFill>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Bilgisayar Ağları</a:t>
                      </a:r>
                      <a:endParaRPr sz="1500" dirty="0">
                        <a:solidFill>
                          <a:schemeClr val="dk1"/>
                        </a:solidFill>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Yapay Zeka, Bilgisayarda Öğrenme ve Görüntü İşleme</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https://avesis.marmara.edu.tr/emre.ulku/yayinlar</a:t>
                      </a:r>
                      <a:endParaRPr sz="1500" u="sng" dirty="0">
                        <a:solidFill>
                          <a:schemeClr val="accent1"/>
                        </a:solidFill>
                        <a:latin typeface="Calibri"/>
                        <a:ea typeface="Calibri"/>
                        <a:cs typeface="Calibri"/>
                        <a:sym typeface="Calibri"/>
                      </a:endParaRPr>
                    </a:p>
                    <a:p>
                      <a:pPr marL="0" marR="0" lvl="0" indent="0" algn="l" rtl="0">
                        <a:spcBef>
                          <a:spcPts val="0"/>
                        </a:spcBef>
                        <a:spcAft>
                          <a:spcPts val="0"/>
                        </a:spcAft>
                        <a:buNone/>
                      </a:pPr>
                      <a:endParaRPr sz="150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554" name="Google Shape;554;p30"/>
          <p:cNvGraphicFramePr/>
          <p:nvPr>
            <p:extLst>
              <p:ext uri="{D42A27DB-BD31-4B8C-83A1-F6EECF244321}">
                <p14:modId xmlns:p14="http://schemas.microsoft.com/office/powerpoint/2010/main" val="3553861248"/>
              </p:ext>
            </p:extLst>
          </p:nvPr>
        </p:nvGraphicFramePr>
        <p:xfrm>
          <a:off x="6151858" y="3476291"/>
          <a:ext cx="5679800" cy="3177325"/>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333550">
                <a:tc>
                  <a:txBody>
                    <a:bodyPr/>
                    <a:lstStyle/>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tr-TR" sz="1500" b="1"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Dr. Öğr. Üyesi ANIL BAŞ</a:t>
                      </a:r>
                      <a:endParaRPr sz="1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(Bilgisayar Bilimleri Anabilim Dalı)</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Derin Öğrenme</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Bilgisayarlı Görü, Görüntü İşleme</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Doğal Dil İşleme</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6"/>
                        </a:rPr>
                        <a:t>https://avesis.marmara.edu.tr/anil.bas/yayinlar</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555" name="Google Shape;555;p30"/>
          <p:cNvPicPr preferRelativeResize="0"/>
          <p:nvPr/>
        </p:nvPicPr>
        <p:blipFill>
          <a:blip r:embed="rId7">
            <a:alphaModFix/>
          </a:blip>
          <a:stretch>
            <a:fillRect/>
          </a:stretch>
        </p:blipFill>
        <p:spPr>
          <a:xfrm>
            <a:off x="1701000" y="343075"/>
            <a:ext cx="2835000" cy="3272925"/>
          </a:xfrm>
          <a:prstGeom prst="rect">
            <a:avLst/>
          </a:prstGeom>
          <a:noFill/>
          <a:ln>
            <a:noFill/>
          </a:ln>
        </p:spPr>
      </p:pic>
      <p:pic>
        <p:nvPicPr>
          <p:cNvPr id="556" name="Google Shape;556;p30"/>
          <p:cNvPicPr preferRelativeResize="0"/>
          <p:nvPr/>
        </p:nvPicPr>
        <p:blipFill>
          <a:blip r:embed="rId8">
            <a:alphaModFix/>
          </a:blip>
          <a:stretch>
            <a:fillRect/>
          </a:stretch>
        </p:blipFill>
        <p:spPr>
          <a:xfrm>
            <a:off x="7559875" y="343075"/>
            <a:ext cx="2721051" cy="32729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4"/>
        <p:cNvGrpSpPr/>
        <p:nvPr/>
      </p:nvGrpSpPr>
      <p:grpSpPr>
        <a:xfrm>
          <a:off x="0" y="0"/>
          <a:ext cx="0" cy="0"/>
          <a:chOff x="0" y="0"/>
          <a:chExt cx="0" cy="0"/>
        </a:xfrm>
      </p:grpSpPr>
      <p:sp>
        <p:nvSpPr>
          <p:cNvPr id="575" name="Google Shape;575;g13f380b3a3b_0_1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g13f380b3a3b_0_19"/>
          <p:cNvSpPr/>
          <p:nvPr/>
        </p:nvSpPr>
        <p:spPr>
          <a:xfrm rot="2700000">
            <a:off x="11052660" y="2120011"/>
            <a:ext cx="645306" cy="645306"/>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g13f380b3a3b_0_19"/>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g13f380b3a3b_0_19"/>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g13f380b3a3b_0_19"/>
          <p:cNvSpPr/>
          <p:nvPr/>
        </p:nvSpPr>
        <p:spPr>
          <a:xfrm rot="2700000">
            <a:off x="427814" y="5728750"/>
            <a:ext cx="485782" cy="485782"/>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80" name="Google Shape;580;g13f380b3a3b_0_19"/>
          <p:cNvGraphicFramePr/>
          <p:nvPr>
            <p:extLst>
              <p:ext uri="{D42A27DB-BD31-4B8C-83A1-F6EECF244321}">
                <p14:modId xmlns:p14="http://schemas.microsoft.com/office/powerpoint/2010/main" val="2117036627"/>
              </p:ext>
            </p:extLst>
          </p:nvPr>
        </p:nvGraphicFramePr>
        <p:xfrm>
          <a:off x="1014205" y="3660392"/>
          <a:ext cx="4680000" cy="3600000"/>
        </p:xfrm>
        <a:graphic>
          <a:graphicData uri="http://schemas.openxmlformats.org/drawingml/2006/table">
            <a:tbl>
              <a:tblPr>
                <a:noFill/>
                <a:tableStyleId>{7D16248B-5978-4C92-ADF9-E0FD50D52786}</a:tableStyleId>
              </a:tblPr>
              <a:tblGrid>
                <a:gridCol w="4680000">
                  <a:extLst>
                    <a:ext uri="{9D8B030D-6E8A-4147-A177-3AD203B41FA5}">
                      <a16:colId xmlns:a16="http://schemas.microsoft.com/office/drawing/2014/main" val="20000"/>
                    </a:ext>
                  </a:extLst>
                </a:gridCol>
              </a:tblGrid>
              <a:tr h="2879725">
                <a:tc>
                  <a:txBody>
                    <a:bodyPr/>
                    <a:lstStyle/>
                    <a:p>
                      <a:pPr marL="0" marR="0" lvl="0" indent="0" algn="ctr" rtl="0">
                        <a:spcBef>
                          <a:spcPts val="0"/>
                        </a:spcBef>
                        <a:spcAft>
                          <a:spcPts val="0"/>
                        </a:spcAft>
                        <a:buNone/>
                      </a:pP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Dr. Öğr. Üyesi GÖZDE KARATAŞ BAYDOĞMUŞ</a:t>
                      </a:r>
                      <a:endParaRPr lang="tr-TR" sz="1500" b="1" u="sng" dirty="0">
                        <a:solidFill>
                          <a:schemeClr val="dk1"/>
                        </a:solidFill>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tr-TR" sz="1500" b="1" dirty="0">
                          <a:solidFill>
                            <a:schemeClr val="dk1"/>
                          </a:solidFill>
                          <a:latin typeface="Calibri"/>
                          <a:ea typeface="Calibri"/>
                          <a:cs typeface="Calibri"/>
                          <a:sym typeface="Calibri"/>
                        </a:rPr>
                        <a:t>(Bölüm Başkan Yardımcısı)</a:t>
                      </a: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(Bilgisayar Yazılımı Anabilim Dalı)</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Bilgisayar Güvenliği</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Makine Öğrenmesi</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Yapay Zeka Optimizasyon</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4"/>
                        </a:rPr>
                        <a:t>https://avesis.marmara.edu.tr/gkaratas/yayinlar</a:t>
                      </a:r>
                      <a:endParaRPr sz="1500" dirty="0">
                        <a:solidFill>
                          <a:schemeClr val="dk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720275">
                <a:tc>
                  <a:txBody>
                    <a:bodyPr/>
                    <a:lstStyle/>
                    <a:p>
                      <a:pPr marL="0" marR="0" lvl="0" indent="0" algn="l" rtl="0">
                        <a:spcBef>
                          <a:spcPts val="0"/>
                        </a:spcBef>
                        <a:spcAft>
                          <a:spcPts val="0"/>
                        </a:spcAft>
                        <a:buNone/>
                      </a:pPr>
                      <a:endParaRPr sz="1500" b="1" dirty="0">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581" name="Google Shape;581;g13f380b3a3b_0_19"/>
          <p:cNvPicPr preferRelativeResize="0"/>
          <p:nvPr/>
        </p:nvPicPr>
        <p:blipFill>
          <a:blip r:embed="rId5">
            <a:alphaModFix/>
          </a:blip>
          <a:stretch>
            <a:fillRect/>
          </a:stretch>
        </p:blipFill>
        <p:spPr>
          <a:xfrm>
            <a:off x="1541875" y="480050"/>
            <a:ext cx="3153250" cy="3258500"/>
          </a:xfrm>
          <a:prstGeom prst="rect">
            <a:avLst/>
          </a:prstGeom>
          <a:noFill/>
          <a:ln>
            <a:noFill/>
          </a:ln>
        </p:spPr>
      </p:pic>
      <p:pic>
        <p:nvPicPr>
          <p:cNvPr id="2" name="Google Shape;570;p31">
            <a:extLst>
              <a:ext uri="{FF2B5EF4-FFF2-40B4-BE49-F238E27FC236}">
                <a16:creationId xmlns:a16="http://schemas.microsoft.com/office/drawing/2014/main" id="{CE72A102-1E7A-BFAA-A750-897813A9DCB7}"/>
              </a:ext>
            </a:extLst>
          </p:cNvPr>
          <p:cNvPicPr preferRelativeResize="0"/>
          <p:nvPr/>
        </p:nvPicPr>
        <p:blipFill>
          <a:blip r:embed="rId6">
            <a:alphaModFix/>
          </a:blip>
          <a:stretch>
            <a:fillRect/>
          </a:stretch>
        </p:blipFill>
        <p:spPr>
          <a:xfrm>
            <a:off x="7487685" y="288850"/>
            <a:ext cx="2725032" cy="3633376"/>
          </a:xfrm>
          <a:prstGeom prst="rect">
            <a:avLst/>
          </a:prstGeom>
          <a:noFill/>
          <a:ln>
            <a:noFill/>
          </a:ln>
        </p:spPr>
      </p:pic>
      <p:graphicFrame>
        <p:nvGraphicFramePr>
          <p:cNvPr id="3" name="Google Shape;568;p31">
            <a:extLst>
              <a:ext uri="{FF2B5EF4-FFF2-40B4-BE49-F238E27FC236}">
                <a16:creationId xmlns:a16="http://schemas.microsoft.com/office/drawing/2014/main" id="{49E124AC-27E7-8267-C71E-08371D69EF05}"/>
              </a:ext>
            </a:extLst>
          </p:cNvPr>
          <p:cNvGraphicFramePr/>
          <p:nvPr/>
        </p:nvGraphicFramePr>
        <p:xfrm>
          <a:off x="6010308" y="3738562"/>
          <a:ext cx="5679800" cy="2948725"/>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333550">
                <a:tc>
                  <a:txBody>
                    <a:bodyPr/>
                    <a:lstStyle/>
                    <a:p>
                      <a:pPr marL="0" marR="0" lvl="0" indent="0" algn="ctr" rtl="0">
                        <a:spcBef>
                          <a:spcPts val="0"/>
                        </a:spcBef>
                        <a:spcAft>
                          <a:spcPts val="0"/>
                        </a:spcAft>
                        <a:buNone/>
                      </a:pPr>
                      <a:endParaRPr sz="1500" b="1" u="sng" strike="noStrik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endParaRPr>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Dr. Öğr. Üyesi </a:t>
                      </a:r>
                      <a:r>
                        <a:rPr lang="tr-TR" sz="1500" b="1"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ALİ SARIKAŞ</a:t>
                      </a:r>
                      <a:endParaRPr sz="1500"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(Siber Güvenlik Anabilim Dalı)</a:t>
                      </a:r>
                      <a:endParaRPr sz="1500" dirty="0"/>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Biyolojik İşaret İşleme </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dirty="0" err="1">
                          <a:solidFill>
                            <a:schemeClr val="dk1"/>
                          </a:solidFill>
                          <a:highlight>
                            <a:srgbClr val="FFFFFF"/>
                          </a:highlight>
                          <a:latin typeface="Calibri"/>
                          <a:ea typeface="Calibri"/>
                          <a:cs typeface="Calibri"/>
                          <a:sym typeface="Calibri"/>
                        </a:rPr>
                        <a:t>Biyoenstrümantasyon</a:t>
                      </a:r>
                      <a:r>
                        <a:rPr lang="tr-TR" sz="1500" dirty="0">
                          <a:solidFill>
                            <a:schemeClr val="dk1"/>
                          </a:solidFill>
                          <a:highlight>
                            <a:srgbClr val="FFFFFF"/>
                          </a:highlight>
                          <a:latin typeface="Calibri"/>
                          <a:ea typeface="Calibri"/>
                          <a:cs typeface="Calibri"/>
                          <a:sym typeface="Calibri"/>
                        </a:rPr>
                        <a:t> ve MEMS</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  Gömülü Sistem Tasarımı</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8"/>
                        </a:rPr>
                        <a:t>https://avesis.marmara.edu.tr/ali.sarikas/yayinlar</a:t>
                      </a: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sp>
        <p:nvSpPr>
          <p:cNvPr id="244" name="Google Shape;244;p3"/>
          <p:cNvSpPr/>
          <p:nvPr/>
        </p:nvSpPr>
        <p:spPr>
          <a:xfrm>
            <a:off x="2001027" y="1487591"/>
            <a:ext cx="8352117" cy="42165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2060"/>
              </a:buClr>
              <a:buSzPts val="2400"/>
              <a:buFont typeface="Calibri"/>
              <a:buNone/>
            </a:pPr>
            <a:r>
              <a:rPr lang="tr-TR" sz="2400" b="1" i="0" u="none" strike="noStrike" cap="none">
                <a:solidFill>
                  <a:srgbClr val="002060"/>
                </a:solidFill>
                <a:latin typeface="Calibri"/>
                <a:ea typeface="Calibri"/>
                <a:cs typeface="Calibri"/>
                <a:sym typeface="Calibri"/>
              </a:rPr>
              <a:t>Vizyon ;</a:t>
            </a:r>
            <a:endParaRPr/>
          </a:p>
          <a:p>
            <a:pPr marL="0" marR="0" lvl="0" indent="0" algn="just" rtl="0">
              <a:lnSpc>
                <a:spcPct val="100000"/>
              </a:lnSpc>
              <a:spcBef>
                <a:spcPts val="0"/>
              </a:spcBef>
              <a:spcAft>
                <a:spcPts val="0"/>
              </a:spcAft>
              <a:buClr>
                <a:schemeClr val="dk1"/>
              </a:buClr>
              <a:buSzPts val="1200"/>
              <a:buFont typeface="Calibri"/>
              <a:buNone/>
            </a:pPr>
            <a:endParaRPr sz="1200" b="1" i="0" u="none" strike="noStrike" cap="none">
              <a:solidFill>
                <a:srgbClr val="002060"/>
              </a:solidFill>
              <a:latin typeface="Calibri"/>
              <a:ea typeface="Calibri"/>
              <a:cs typeface="Calibri"/>
              <a:sym typeface="Calibri"/>
            </a:endParaRPr>
          </a:p>
          <a:p>
            <a:pPr marL="342900" marR="0" lvl="0" indent="-342900" algn="just" rtl="0">
              <a:lnSpc>
                <a:spcPct val="100000"/>
              </a:lnSpc>
              <a:spcBef>
                <a:spcPts val="0"/>
              </a:spcBef>
              <a:spcAft>
                <a:spcPts val="0"/>
              </a:spcAft>
              <a:buClr>
                <a:srgbClr val="A55E0A"/>
              </a:buClr>
              <a:buSzPts val="2400"/>
              <a:buFont typeface="Noto Sans Symbols"/>
              <a:buChar char="✔"/>
            </a:pPr>
            <a:r>
              <a:rPr lang="tr-TR" sz="2400" b="0" i="0" u="none" strike="noStrike" cap="none">
                <a:solidFill>
                  <a:srgbClr val="A55E0A"/>
                </a:solidFill>
                <a:latin typeface="Calibri"/>
                <a:ea typeface="Calibri"/>
                <a:cs typeface="Calibri"/>
                <a:sym typeface="Calibri"/>
              </a:rPr>
              <a:t>Güçlü bir mesleki ve teknik eğitim sistemine sahip olma. </a:t>
            </a:r>
            <a:endParaRPr/>
          </a:p>
          <a:p>
            <a:pPr marL="457200" marR="0" lvl="0" indent="-279400" algn="just" rtl="0">
              <a:lnSpc>
                <a:spcPct val="100000"/>
              </a:lnSpc>
              <a:spcBef>
                <a:spcPts val="0"/>
              </a:spcBef>
              <a:spcAft>
                <a:spcPts val="0"/>
              </a:spcAft>
              <a:buClr>
                <a:schemeClr val="dk1"/>
              </a:buClr>
              <a:buSzPts val="2800"/>
              <a:buFont typeface="Noto Sans Symbols"/>
              <a:buNone/>
            </a:pPr>
            <a:endParaRPr sz="2800" b="1" i="0" u="none" strike="noStrike" cap="none">
              <a:solidFill>
                <a:srgbClr val="A55E0A"/>
              </a:solidFill>
              <a:latin typeface="Calibri"/>
              <a:ea typeface="Calibri"/>
              <a:cs typeface="Calibri"/>
              <a:sym typeface="Calibri"/>
            </a:endParaRPr>
          </a:p>
          <a:p>
            <a:pPr marL="0" marR="0" lvl="0" indent="0" algn="just" rtl="0">
              <a:lnSpc>
                <a:spcPct val="100000"/>
              </a:lnSpc>
              <a:spcBef>
                <a:spcPts val="0"/>
              </a:spcBef>
              <a:spcAft>
                <a:spcPts val="0"/>
              </a:spcAft>
              <a:buClr>
                <a:srgbClr val="002060"/>
              </a:buClr>
              <a:buSzPts val="2400"/>
              <a:buFont typeface="Calibri"/>
              <a:buNone/>
            </a:pPr>
            <a:r>
              <a:rPr lang="tr-TR" sz="2400" b="1" i="0" u="none" strike="noStrike" cap="none">
                <a:solidFill>
                  <a:srgbClr val="002060"/>
                </a:solidFill>
                <a:latin typeface="Calibri"/>
                <a:ea typeface="Calibri"/>
                <a:cs typeface="Calibri"/>
                <a:sym typeface="Calibri"/>
              </a:rPr>
              <a:t>Misyon ; </a:t>
            </a:r>
            <a:endParaRPr/>
          </a:p>
          <a:p>
            <a:pPr marL="0" marR="0" lvl="0" indent="0" algn="just" rtl="0">
              <a:lnSpc>
                <a:spcPct val="100000"/>
              </a:lnSpc>
              <a:spcBef>
                <a:spcPts val="0"/>
              </a:spcBef>
              <a:spcAft>
                <a:spcPts val="0"/>
              </a:spcAft>
              <a:buClr>
                <a:schemeClr val="dk1"/>
              </a:buClr>
              <a:buSzPts val="1800"/>
              <a:buFont typeface="Calibri"/>
              <a:buNone/>
            </a:pPr>
            <a:endParaRPr sz="1800" b="1" i="0" u="none" strike="noStrike" cap="none">
              <a:solidFill>
                <a:srgbClr val="002060"/>
              </a:solidFill>
              <a:latin typeface="Calibri"/>
              <a:ea typeface="Calibri"/>
              <a:cs typeface="Calibri"/>
              <a:sym typeface="Calibri"/>
            </a:endParaRPr>
          </a:p>
          <a:p>
            <a:pPr marL="342900" marR="0" lvl="0" indent="-342900" algn="just" rtl="0">
              <a:lnSpc>
                <a:spcPct val="100000"/>
              </a:lnSpc>
              <a:spcBef>
                <a:spcPts val="0"/>
              </a:spcBef>
              <a:spcAft>
                <a:spcPts val="0"/>
              </a:spcAft>
              <a:buClr>
                <a:srgbClr val="A55E0A"/>
              </a:buClr>
              <a:buSzPts val="2400"/>
              <a:buFont typeface="Noto Sans Symbols"/>
              <a:buChar char="✔"/>
            </a:pPr>
            <a:r>
              <a:rPr lang="tr-TR" sz="2400" b="0" i="0" u="none" strike="noStrike" cap="none">
                <a:solidFill>
                  <a:srgbClr val="A55E0A"/>
                </a:solidFill>
                <a:latin typeface="Calibri"/>
                <a:ea typeface="Calibri"/>
                <a:cs typeface="Calibri"/>
                <a:sym typeface="Calibri"/>
              </a:rPr>
              <a:t>Endüstrinin ihtiyaç duyduğu uygulama becerisi yüksek mühendisler yetiştirme,</a:t>
            </a:r>
            <a:endParaRPr/>
          </a:p>
          <a:p>
            <a:pPr marL="0" marR="0" lvl="0" indent="0" algn="just" rtl="0">
              <a:lnSpc>
                <a:spcPct val="100000"/>
              </a:lnSpc>
              <a:spcBef>
                <a:spcPts val="0"/>
              </a:spcBef>
              <a:spcAft>
                <a:spcPts val="0"/>
              </a:spcAft>
              <a:buClr>
                <a:srgbClr val="FF0000"/>
              </a:buClr>
              <a:buSzPts val="1200"/>
              <a:buFont typeface="Calibri"/>
              <a:buNone/>
            </a:pPr>
            <a:endParaRPr sz="1200" b="0" i="0" u="none" strike="noStrike" cap="none">
              <a:solidFill>
                <a:srgbClr val="A55E0A"/>
              </a:solidFill>
              <a:latin typeface="Calibri"/>
              <a:ea typeface="Calibri"/>
              <a:cs typeface="Calibri"/>
              <a:sym typeface="Calibri"/>
            </a:endParaRPr>
          </a:p>
          <a:p>
            <a:pPr marL="342900" marR="0" lvl="0" indent="-342900" algn="just" rtl="0">
              <a:lnSpc>
                <a:spcPct val="100000"/>
              </a:lnSpc>
              <a:spcBef>
                <a:spcPts val="0"/>
              </a:spcBef>
              <a:spcAft>
                <a:spcPts val="0"/>
              </a:spcAft>
              <a:buClr>
                <a:srgbClr val="A55E0A"/>
              </a:buClr>
              <a:buSzPts val="2400"/>
              <a:buFont typeface="Noto Sans Symbols"/>
              <a:buChar char="✔"/>
            </a:pPr>
            <a:r>
              <a:rPr lang="tr-TR" sz="2400" b="0" i="0" u="none" strike="noStrike" cap="none">
                <a:solidFill>
                  <a:srgbClr val="A55E0A"/>
                </a:solidFill>
                <a:latin typeface="Calibri"/>
                <a:ea typeface="Calibri"/>
                <a:cs typeface="Calibri"/>
                <a:sym typeface="Calibri"/>
              </a:rPr>
              <a:t>Endüstrinin ihtiyaç duyduğu yüksek nitelikte insan gücü yetiştirmeye hizmet etme.</a:t>
            </a:r>
            <a:endParaRPr/>
          </a:p>
          <a:p>
            <a:pPr marL="0" marR="0" lvl="0" indent="0" algn="just" rtl="0">
              <a:lnSpc>
                <a:spcPct val="100000"/>
              </a:lnSpc>
              <a:spcBef>
                <a:spcPts val="0"/>
              </a:spcBef>
              <a:spcAft>
                <a:spcPts val="0"/>
              </a:spcAft>
              <a:buClr>
                <a:srgbClr val="FF0000"/>
              </a:buClr>
              <a:buSzPts val="1200"/>
              <a:buFont typeface="Calibri"/>
              <a:buNone/>
            </a:pPr>
            <a:endParaRPr sz="1200" b="0" i="0" u="none" strike="noStrike" cap="none">
              <a:solidFill>
                <a:srgbClr val="A55E0A"/>
              </a:solidFill>
              <a:latin typeface="Calibri"/>
              <a:ea typeface="Calibri"/>
              <a:cs typeface="Calibri"/>
              <a:sym typeface="Calibri"/>
            </a:endParaRPr>
          </a:p>
          <a:p>
            <a:pPr marL="0" marR="0" lvl="0" indent="0" algn="just" rtl="0">
              <a:lnSpc>
                <a:spcPct val="100000"/>
              </a:lnSpc>
              <a:spcBef>
                <a:spcPts val="0"/>
              </a:spcBef>
              <a:spcAft>
                <a:spcPts val="0"/>
              </a:spcAft>
              <a:buClr>
                <a:srgbClr val="FF0000"/>
              </a:buClr>
              <a:buSzPts val="1800"/>
              <a:buFont typeface="Calibri"/>
              <a:buNone/>
            </a:pPr>
            <a:endParaRPr sz="1800" b="0" i="0" u="none" strike="noStrike" cap="none">
              <a:solidFill>
                <a:srgbClr val="A55E0A"/>
              </a:solidFill>
              <a:latin typeface="Calibri"/>
              <a:ea typeface="Calibri"/>
              <a:cs typeface="Calibri"/>
              <a:sym typeface="Calibri"/>
            </a:endParaRPr>
          </a:p>
        </p:txBody>
      </p:sp>
      <p:pic>
        <p:nvPicPr>
          <p:cNvPr id="245" name="Google Shape;245;p3"/>
          <p:cNvPicPr preferRelativeResize="0"/>
          <p:nvPr/>
        </p:nvPicPr>
        <p:blipFill rotWithShape="1">
          <a:blip r:embed="rId4">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7"/>
        <p:cNvGrpSpPr/>
        <p:nvPr/>
      </p:nvGrpSpPr>
      <p:grpSpPr>
        <a:xfrm>
          <a:off x="0" y="0"/>
          <a:ext cx="0" cy="0"/>
          <a:chOff x="0" y="0"/>
          <a:chExt cx="0" cy="0"/>
        </a:xfrm>
      </p:grpSpPr>
      <p:sp>
        <p:nvSpPr>
          <p:cNvPr id="588" name="Google Shape;588;p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32"/>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590" name="Google Shape;590;p32"/>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32"/>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32"/>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32"/>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94" name="Google Shape;594;p32"/>
          <p:cNvGraphicFramePr/>
          <p:nvPr/>
        </p:nvGraphicFramePr>
        <p:xfrm>
          <a:off x="643467" y="3784437"/>
          <a:ext cx="5048550" cy="2606050"/>
        </p:xfrm>
        <a:graphic>
          <a:graphicData uri="http://schemas.openxmlformats.org/drawingml/2006/table">
            <a:tbl>
              <a:tblPr>
                <a:noFill/>
                <a:tableStyleId>{7D16248B-5978-4C92-ADF9-E0FD50D52786}</a:tableStyleId>
              </a:tblPr>
              <a:tblGrid>
                <a:gridCol w="5048550">
                  <a:extLst>
                    <a:ext uri="{9D8B030D-6E8A-4147-A177-3AD203B41FA5}">
                      <a16:colId xmlns:a16="http://schemas.microsoft.com/office/drawing/2014/main" val="20000"/>
                    </a:ext>
                  </a:extLst>
                </a:gridCol>
              </a:tblGrid>
              <a:tr h="190500">
                <a:tc>
                  <a:txBody>
                    <a:bodyPr/>
                    <a:lstStyle/>
                    <a:p>
                      <a:pPr marL="0" marR="0" lvl="0" indent="0" algn="l" rtl="0">
                        <a:spcBef>
                          <a:spcPts val="0"/>
                        </a:spcBef>
                        <a:spcAft>
                          <a:spcPts val="0"/>
                        </a:spcAft>
                        <a:buNone/>
                      </a:pPr>
                      <a:r>
                        <a:rPr lang="tr-TR" sz="15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tr-TR" sz="15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Arş. Gör. ABDULLAH BAL</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(Bilgisayar Yazılımı Anabilim Dalı)</a:t>
                      </a:r>
                      <a:endParaRPr/>
                    </a:p>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Eğitsel Oyun Geliştirme Sanal Gerçeklik</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Üç Boyutlu Modelleme</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Bilgisayar Yazılımı</a:t>
                      </a:r>
                      <a:endParaRPr/>
                    </a:p>
                    <a:p>
                      <a:pPr marL="0" marR="0" lvl="0" indent="0" algn="l" rtl="0">
                        <a:spcBef>
                          <a:spcPts val="0"/>
                        </a:spcBef>
                        <a:spcAft>
                          <a:spcPts val="0"/>
                        </a:spcAft>
                        <a:buNone/>
                      </a:pP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accent1"/>
                          </a:solidFill>
                          <a:latin typeface="Calibri"/>
                          <a:ea typeface="Calibri"/>
                          <a:cs typeface="Calibri"/>
                          <a:sym typeface="Calibri"/>
                        </a:rPr>
                        <a:t>https://avesis.marmara.edu.tr/abdullah.bal/yayinlar</a:t>
                      </a:r>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595" name="Google Shape;595;p32"/>
          <p:cNvGraphicFramePr/>
          <p:nvPr/>
        </p:nvGraphicFramePr>
        <p:xfrm>
          <a:off x="6151870" y="3752032"/>
          <a:ext cx="5679800" cy="300305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660375">
                <a:tc>
                  <a:txBody>
                    <a:bodyPr/>
                    <a:lstStyle/>
                    <a:p>
                      <a:pPr marL="0" marR="0" lvl="0" indent="0" algn="ctr" rtl="0">
                        <a:spcBef>
                          <a:spcPts val="0"/>
                        </a:spcBef>
                        <a:spcAft>
                          <a:spcPts val="0"/>
                        </a:spcAft>
                        <a:buNone/>
                      </a:pPr>
                      <a:r>
                        <a:rPr lang="tr-TR" sz="15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tr-TR" sz="1500" b="1"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Arş. Gör. ABDULSAMET AKTAŞ </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(Bilgisayar Yazılımı Anabilim Dalı)</a:t>
                      </a:r>
                      <a:endParaRPr/>
                    </a:p>
                    <a:p>
                      <a:pPr marL="0" marR="0" lvl="0" indent="0" algn="ctr"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Derin Öğrenme </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Veri Madenciliği</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Görüntü İşleme</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accen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https://avesis.marmara.edu.tr/abdulsamet.aktas/yayinlar</a:t>
                      </a:r>
                      <a:endParaRPr sz="1500" u="none">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596" name="Google Shape;596;p32"/>
          <p:cNvPicPr preferRelativeResize="0"/>
          <p:nvPr/>
        </p:nvPicPr>
        <p:blipFill rotWithShape="1">
          <a:blip r:embed="rId6">
            <a:alphaModFix/>
          </a:blip>
          <a:srcRect/>
          <a:stretch/>
        </p:blipFill>
        <p:spPr>
          <a:xfrm>
            <a:off x="1839996" y="407817"/>
            <a:ext cx="2542427" cy="3425673"/>
          </a:xfrm>
          <a:prstGeom prst="rect">
            <a:avLst/>
          </a:prstGeom>
          <a:noFill/>
          <a:ln>
            <a:noFill/>
          </a:ln>
        </p:spPr>
      </p:pic>
      <p:pic>
        <p:nvPicPr>
          <p:cNvPr id="597" name="Google Shape;597;p32"/>
          <p:cNvPicPr preferRelativeResize="0"/>
          <p:nvPr/>
        </p:nvPicPr>
        <p:blipFill>
          <a:blip r:embed="rId7">
            <a:alphaModFix/>
          </a:blip>
          <a:stretch>
            <a:fillRect/>
          </a:stretch>
        </p:blipFill>
        <p:spPr>
          <a:xfrm>
            <a:off x="7957511" y="407825"/>
            <a:ext cx="2252403" cy="34256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1"/>
        <p:cNvGrpSpPr/>
        <p:nvPr/>
      </p:nvGrpSpPr>
      <p:grpSpPr>
        <a:xfrm>
          <a:off x="0" y="0"/>
          <a:ext cx="0" cy="0"/>
          <a:chOff x="0" y="0"/>
          <a:chExt cx="0" cy="0"/>
        </a:xfrm>
      </p:grpSpPr>
      <p:sp>
        <p:nvSpPr>
          <p:cNvPr id="602" name="Google Shape;602;p3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33"/>
          <p:cNvSpPr txBox="1">
            <a:spLocks noGrp="1"/>
          </p:cNvSpPr>
          <p:nvPr>
            <p:ph type="body" idx="1"/>
          </p:nvPr>
        </p:nvSpPr>
        <p:spPr>
          <a:xfrm>
            <a:off x="643467" y="1219200"/>
            <a:ext cx="10905066" cy="4957763"/>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604" name="Google Shape;604;p33"/>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5" name="Google Shape;605;p33"/>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33"/>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33"/>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08" name="Google Shape;608;p33"/>
          <p:cNvGraphicFramePr/>
          <p:nvPr/>
        </p:nvGraphicFramePr>
        <p:xfrm>
          <a:off x="643467" y="3784437"/>
          <a:ext cx="4895600" cy="26060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190500">
                <a:tc>
                  <a:txBody>
                    <a:bodyPr/>
                    <a:lstStyle/>
                    <a:p>
                      <a:pPr marL="0" marR="0" lvl="0" indent="0" algn="l" rtl="0">
                        <a:spcBef>
                          <a:spcPts val="0"/>
                        </a:spcBef>
                        <a:spcAft>
                          <a:spcPts val="0"/>
                        </a:spcAft>
                        <a:buNone/>
                      </a:pPr>
                      <a:r>
                        <a:rPr lang="tr-TR" sz="15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tr-TR" sz="1500" b="1"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Arş. Gör. BÜŞRA BÜYÜKTANIR</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(Siber Güvenlik Anabilim Dalı)</a:t>
                      </a:r>
                      <a:endParaRPr/>
                    </a:p>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Yapay Zeka </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Veri Madenciliği</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Federe Öğrenme</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4"/>
                        </a:rPr>
                        <a:t>https://avesis.marmara.edu.tr/14523/yayinlar</a:t>
                      </a:r>
                      <a:endParaRPr sz="1500" u="sng">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609" name="Google Shape;609;p33"/>
          <p:cNvGraphicFramePr/>
          <p:nvPr/>
        </p:nvGraphicFramePr>
        <p:xfrm>
          <a:off x="6151870" y="3752032"/>
          <a:ext cx="5679800" cy="300305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660375">
                <a:tc>
                  <a:txBody>
                    <a:bodyPr/>
                    <a:lstStyle/>
                    <a:p>
                      <a:pPr marL="0" marR="0" lvl="0" indent="0" algn="ctr" rtl="0">
                        <a:spcBef>
                          <a:spcPts val="0"/>
                        </a:spcBef>
                        <a:spcAft>
                          <a:spcPts val="0"/>
                        </a:spcAft>
                        <a:buNone/>
                      </a:pPr>
                      <a:r>
                        <a:rPr lang="tr-TR" sz="15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tr-TR" sz="1500" b="1" u="sng" strike="noStrik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Arş. Gör. MERVE PINAR </a:t>
                      </a:r>
                      <a:endParaRPr sz="150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(Bilgisayar Yazılımı Anabilim Dalı)</a:t>
                      </a:r>
                      <a:endParaRPr/>
                    </a:p>
                    <a:p>
                      <a:pPr marL="0" marR="0" lvl="0" indent="0" algn="ctr"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Makine Öğrenmesi</a:t>
                      </a:r>
                      <a:endParaRPr sz="15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a:solidFill>
                            <a:schemeClr val="dk1"/>
                          </a:solidFill>
                          <a:latin typeface="Calibri"/>
                          <a:ea typeface="Calibri"/>
                          <a:cs typeface="Calibri"/>
                          <a:sym typeface="Calibri"/>
                        </a:rPr>
                        <a:t>              Derin Öğrenme</a:t>
                      </a:r>
                      <a:endParaRPr sz="15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a:solidFill>
                            <a:schemeClr val="dk1"/>
                          </a:solidFill>
                          <a:latin typeface="Calibri"/>
                          <a:ea typeface="Calibri"/>
                          <a:cs typeface="Calibri"/>
                          <a:sym typeface="Calibri"/>
                        </a:rPr>
                        <a:t>              Yapay Sinir Ağları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6"/>
                        </a:rPr>
                        <a:t>https://avesis.marmara.edu.tr/14501/yayinlar</a:t>
                      </a:r>
                      <a:endParaRPr sz="150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610" name="Google Shape;610;p33"/>
          <p:cNvPicPr preferRelativeResize="0"/>
          <p:nvPr/>
        </p:nvPicPr>
        <p:blipFill rotWithShape="1">
          <a:blip r:embed="rId7">
            <a:alphaModFix/>
          </a:blip>
          <a:srcRect/>
          <a:stretch/>
        </p:blipFill>
        <p:spPr>
          <a:xfrm>
            <a:off x="1686870" y="393387"/>
            <a:ext cx="2619528" cy="3440103"/>
          </a:xfrm>
          <a:prstGeom prst="rect">
            <a:avLst/>
          </a:prstGeom>
          <a:noFill/>
          <a:ln>
            <a:noFill/>
          </a:ln>
        </p:spPr>
      </p:pic>
      <p:pic>
        <p:nvPicPr>
          <p:cNvPr id="611" name="Google Shape;611;p33"/>
          <p:cNvPicPr preferRelativeResize="0"/>
          <p:nvPr/>
        </p:nvPicPr>
        <p:blipFill rotWithShape="1">
          <a:blip r:embed="rId8">
            <a:alphaModFix/>
          </a:blip>
          <a:srcRect/>
          <a:stretch/>
        </p:blipFill>
        <p:spPr>
          <a:xfrm>
            <a:off x="7317811" y="394221"/>
            <a:ext cx="2729824" cy="34392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
        <p:cNvGrpSpPr/>
        <p:nvPr/>
      </p:nvGrpSpPr>
      <p:grpSpPr>
        <a:xfrm>
          <a:off x="0" y="0"/>
          <a:ext cx="0" cy="0"/>
          <a:chOff x="0" y="0"/>
          <a:chExt cx="0" cy="0"/>
        </a:xfrm>
      </p:grpSpPr>
      <p:sp>
        <p:nvSpPr>
          <p:cNvPr id="616" name="Google Shape;616;g258c7637606_0_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g258c7637606_0_3"/>
          <p:cNvSpPr txBox="1">
            <a:spLocks noGrp="1"/>
          </p:cNvSpPr>
          <p:nvPr>
            <p:ph type="body" idx="1"/>
          </p:nvPr>
        </p:nvSpPr>
        <p:spPr>
          <a:xfrm>
            <a:off x="643467" y="1219200"/>
            <a:ext cx="10905000" cy="4957800"/>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618" name="Google Shape;618;g258c7637606_0_3"/>
          <p:cNvSpPr/>
          <p:nvPr/>
        </p:nvSpPr>
        <p:spPr>
          <a:xfrm rot="2700000">
            <a:off x="11052660" y="2120011"/>
            <a:ext cx="645306" cy="645306"/>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g258c7637606_0_3"/>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g258c7637606_0_3"/>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g258c7637606_0_3"/>
          <p:cNvSpPr/>
          <p:nvPr/>
        </p:nvSpPr>
        <p:spPr>
          <a:xfrm rot="2700000">
            <a:off x="427814" y="5728750"/>
            <a:ext cx="485782" cy="485782"/>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22" name="Google Shape;622;g258c7637606_0_3"/>
          <p:cNvGraphicFramePr/>
          <p:nvPr/>
        </p:nvGraphicFramePr>
        <p:xfrm>
          <a:off x="643467" y="3784437"/>
          <a:ext cx="4895600" cy="26060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190500">
                <a:tc>
                  <a:txBody>
                    <a:bodyPr/>
                    <a:lstStyle/>
                    <a:p>
                      <a:pPr marL="0" marR="0" lvl="0" indent="0" algn="l" rtl="0">
                        <a:spcBef>
                          <a:spcPts val="0"/>
                        </a:spcBef>
                        <a:spcAft>
                          <a:spcPts val="0"/>
                        </a:spcAft>
                        <a:buNone/>
                      </a:pPr>
                      <a:r>
                        <a:rPr lang="tr-TR" sz="1500">
                          <a:solidFill>
                            <a:schemeClr val="dk1"/>
                          </a:solidFill>
                          <a:latin typeface="Calibri"/>
                          <a:ea typeface="Calibri"/>
                          <a:cs typeface="Calibri"/>
                          <a:sym typeface="Calibri"/>
                        </a:rPr>
                        <a:t> </a:t>
                      </a:r>
                      <a:endParaRPr/>
                    </a:p>
                    <a:p>
                      <a:pPr marL="0" marR="0" lvl="0" indent="0" algn="ctr" rtl="0">
                        <a:spcBef>
                          <a:spcPts val="0"/>
                        </a:spcBef>
                        <a:spcAft>
                          <a:spcPts val="0"/>
                        </a:spcAft>
                        <a:buNone/>
                      </a:pPr>
                      <a:r>
                        <a:rPr lang="tr-TR" sz="1500" b="1"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a:t>
                      </a:r>
                      <a:r>
                        <a:rPr lang="tr-TR" sz="15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ş</a:t>
                      </a:r>
                      <a:r>
                        <a:rPr lang="tr-TR" sz="1500" b="1"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Gör. </a:t>
                      </a:r>
                      <a:r>
                        <a:rPr lang="tr-TR" sz="1500" b="1"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DAMLA MENGÜŞ</a:t>
                      </a:r>
                      <a:endParaRPr sz="1500" b="1" u="sng">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a:solidFill>
                            <a:schemeClr val="dk1"/>
                          </a:solidFill>
                          <a:latin typeface="Calibri"/>
                          <a:ea typeface="Calibri"/>
                          <a:cs typeface="Calibri"/>
                          <a:sym typeface="Calibri"/>
                        </a:rPr>
                        <a:t>(Bilgisayar Yazılımı Anabilim Dalı)</a:t>
                      </a:r>
                      <a:endParaRPr/>
                    </a:p>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Çalışma Alanları:</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Büyük Veri</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Makine Öğrenmesi</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a:solidFill>
                            <a:schemeClr val="dk1"/>
                          </a:solidFill>
                          <a:latin typeface="Calibri"/>
                          <a:ea typeface="Calibri"/>
                          <a:cs typeface="Calibri"/>
                          <a:sym typeface="Calibri"/>
                        </a:rPr>
                        <a:t>              </a:t>
                      </a:r>
                      <a:r>
                        <a:rPr lang="tr-TR" sz="1500">
                          <a:solidFill>
                            <a:schemeClr val="dk1"/>
                          </a:solidFill>
                          <a:latin typeface="Calibri"/>
                          <a:ea typeface="Calibri"/>
                          <a:cs typeface="Calibri"/>
                          <a:sym typeface="Calibri"/>
                        </a:rPr>
                        <a:t>Veri Görselleştirme</a:t>
                      </a:r>
                      <a:endParaRPr sz="1500" b="1">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a:solidFill>
                            <a:schemeClr val="dk1"/>
                          </a:solidFill>
                          <a:latin typeface="Calibri"/>
                          <a:ea typeface="Calibri"/>
                          <a:cs typeface="Calibri"/>
                          <a:sym typeface="Calibri"/>
                        </a:rPr>
                        <a:t> </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dk1"/>
                          </a:solidFill>
                          <a:latin typeface="Calibri"/>
                          <a:ea typeface="Calibri"/>
                          <a:cs typeface="Calibri"/>
                          <a:sym typeface="Calibri"/>
                        </a:rPr>
                        <a:t>Akademik Faaliyetler:</a:t>
                      </a:r>
                      <a:br>
                        <a:rPr lang="tr-TR" sz="1500">
                          <a:solidFill>
                            <a:schemeClr val="dk1"/>
                          </a:solidFill>
                          <a:latin typeface="Calibri"/>
                          <a:ea typeface="Calibri"/>
                          <a:cs typeface="Calibri"/>
                          <a:sym typeface="Calibri"/>
                        </a:rPr>
                      </a:br>
                      <a:r>
                        <a:rPr lang="tr-TR" sz="1500">
                          <a:solidFill>
                            <a:schemeClr val="dk1"/>
                          </a:solidFill>
                          <a:latin typeface="Calibri"/>
                          <a:ea typeface="Calibri"/>
                          <a:cs typeface="Calibri"/>
                          <a:sym typeface="Calibri"/>
                        </a:rPr>
                        <a:t>             </a:t>
                      </a:r>
                      <a:r>
                        <a:rPr lang="tr-TR" sz="1500" u="sng">
                          <a:solidFill>
                            <a:schemeClr val="hlink"/>
                          </a:solidFill>
                          <a:latin typeface="Calibri"/>
                          <a:ea typeface="Calibri"/>
                          <a:cs typeface="Calibri"/>
                          <a:sym typeface="Calibri"/>
                          <a:hlinkClick r:id="rId3"/>
                        </a:rPr>
                        <a:t>  https://avesis.marmara.edu.tr/14920/publications</a:t>
                      </a:r>
                      <a:endParaRPr sz="1500" u="sng">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623" name="Google Shape;623;g258c7637606_0_3"/>
          <p:cNvGraphicFramePr/>
          <p:nvPr>
            <p:extLst>
              <p:ext uri="{D42A27DB-BD31-4B8C-83A1-F6EECF244321}">
                <p14:modId xmlns:p14="http://schemas.microsoft.com/office/powerpoint/2010/main" val="3161606173"/>
              </p:ext>
            </p:extLst>
          </p:nvPr>
        </p:nvGraphicFramePr>
        <p:xfrm>
          <a:off x="6151870" y="3828981"/>
          <a:ext cx="5232410" cy="2926100"/>
        </p:xfrm>
        <a:graphic>
          <a:graphicData uri="http://schemas.openxmlformats.org/drawingml/2006/table">
            <a:tbl>
              <a:tblPr>
                <a:noFill/>
                <a:tableStyleId>{7D16248B-5978-4C92-ADF9-E0FD50D52786}</a:tableStyleId>
              </a:tblPr>
              <a:tblGrid>
                <a:gridCol w="5232410">
                  <a:extLst>
                    <a:ext uri="{9D8B030D-6E8A-4147-A177-3AD203B41FA5}">
                      <a16:colId xmlns:a16="http://schemas.microsoft.com/office/drawing/2014/main" val="20000"/>
                    </a:ext>
                  </a:extLst>
                </a:gridCol>
              </a:tblGrid>
              <a:tr h="2564600">
                <a:tc>
                  <a:txBody>
                    <a:bodyPr/>
                    <a:lstStyle/>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Arş. Gör. </a:t>
                      </a:r>
                      <a:r>
                        <a:rPr lang="tr-TR" sz="1500" b="1"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ŞEYDA KARCI</a:t>
                      </a:r>
                      <a:r>
                        <a:rPr lang="tr-TR" sz="1500" b="1" u="sng" strike="noStrik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endParaRPr sz="1500"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(Bilgisayar Bilimleri Anabilim Dalı)</a:t>
                      </a:r>
                      <a:endParaRPr dirty="0"/>
                    </a:p>
                    <a:p>
                      <a:pPr marL="0" marR="0" lvl="0" indent="0" algn="ctr"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Çizge Teorisi ve Uygulamaları</a:t>
                      </a:r>
                      <a:endParaRPr sz="1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tr-TR" sz="1500" dirty="0">
                          <a:solidFill>
                            <a:schemeClr val="dk1"/>
                          </a:solidFill>
                          <a:latin typeface="Calibri"/>
                          <a:ea typeface="Calibri"/>
                          <a:cs typeface="Calibri"/>
                          <a:sym typeface="Calibri"/>
                        </a:rPr>
                        <a:t>              Makine Öğrenmesi</a:t>
                      </a:r>
                    </a:p>
                    <a:p>
                      <a:pPr marL="0" lvl="0" indent="0" algn="l" rtl="0">
                        <a:spcBef>
                          <a:spcPts val="0"/>
                        </a:spcBef>
                        <a:spcAft>
                          <a:spcPts val="0"/>
                        </a:spcAft>
                        <a:buClr>
                          <a:schemeClr val="dk1"/>
                        </a:buClr>
                        <a:buFont typeface="Arial"/>
                        <a:buNone/>
                      </a:pPr>
                      <a:r>
                        <a:rPr lang="tr-TR" sz="1500" b="0" dirty="0">
                          <a:solidFill>
                            <a:schemeClr val="dk1"/>
                          </a:solidFill>
                          <a:latin typeface="Calibri"/>
                          <a:ea typeface="Calibri"/>
                          <a:cs typeface="Calibri"/>
                          <a:sym typeface="Calibri"/>
                        </a:rPr>
                        <a:t>              Görüntü İşleme</a:t>
                      </a: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dirty="0">
                          <a:solidFill>
                            <a:schemeClr val="dk1"/>
                          </a:solidFill>
                          <a:latin typeface="Calibri"/>
                          <a:ea typeface="Calibri"/>
                          <a:cs typeface="Calibri"/>
                          <a:sym typeface="Calibri"/>
                        </a:rPr>
                        <a:t> </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4"/>
                        </a:rPr>
                        <a:t>https://avesis.marmara.edu.tr/14921/publications</a:t>
                      </a:r>
                      <a:endParaRPr sz="1500"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289560">
                <a:tc>
                  <a:txBody>
                    <a:bodyPr/>
                    <a:lstStyle/>
                    <a:p>
                      <a:pPr marL="0" marR="0" lvl="0" indent="0" algn="ctr" rtl="0">
                        <a:spcBef>
                          <a:spcPts val="0"/>
                        </a:spcBef>
                        <a:spcAft>
                          <a:spcPts val="0"/>
                        </a:spcAft>
                        <a:buNone/>
                      </a:pPr>
                      <a:endParaRPr sz="1500" b="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625" name="Google Shape;625;g258c7637606_0_3"/>
          <p:cNvPicPr preferRelativeResize="0"/>
          <p:nvPr/>
        </p:nvPicPr>
        <p:blipFill rotWithShape="1">
          <a:blip r:embed="rId5">
            <a:alphaModFix/>
          </a:blip>
          <a:srcRect r="5132"/>
          <a:stretch/>
        </p:blipFill>
        <p:spPr>
          <a:xfrm>
            <a:off x="1602500" y="713059"/>
            <a:ext cx="3133276" cy="3252948"/>
          </a:xfrm>
          <a:prstGeom prst="rect">
            <a:avLst/>
          </a:prstGeom>
          <a:noFill/>
          <a:ln>
            <a:noFill/>
          </a:ln>
        </p:spPr>
      </p:pic>
      <p:pic>
        <p:nvPicPr>
          <p:cNvPr id="2" name="Resim 1">
            <a:extLst>
              <a:ext uri="{FF2B5EF4-FFF2-40B4-BE49-F238E27FC236}">
                <a16:creationId xmlns:a16="http://schemas.microsoft.com/office/drawing/2014/main" id="{2B6AFF92-5529-0455-FE14-C4F637C0007A}"/>
              </a:ext>
            </a:extLst>
          </p:cNvPr>
          <p:cNvPicPr>
            <a:picLocks noChangeAspect="1"/>
          </p:cNvPicPr>
          <p:nvPr/>
        </p:nvPicPr>
        <p:blipFill>
          <a:blip r:embed="rId6"/>
          <a:stretch>
            <a:fillRect/>
          </a:stretch>
        </p:blipFill>
        <p:spPr>
          <a:xfrm>
            <a:off x="7302170" y="191462"/>
            <a:ext cx="2830909" cy="377454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9"/>
        <p:cNvGrpSpPr/>
        <p:nvPr/>
      </p:nvGrpSpPr>
      <p:grpSpPr>
        <a:xfrm>
          <a:off x="0" y="0"/>
          <a:ext cx="0" cy="0"/>
          <a:chOff x="0" y="0"/>
          <a:chExt cx="0" cy="0"/>
        </a:xfrm>
      </p:grpSpPr>
      <p:sp>
        <p:nvSpPr>
          <p:cNvPr id="630" name="Google Shape;630;g1e4ced886a7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g1e4ced886a7_0_0"/>
          <p:cNvSpPr txBox="1">
            <a:spLocks noGrp="1"/>
          </p:cNvSpPr>
          <p:nvPr>
            <p:ph type="body" idx="1"/>
          </p:nvPr>
        </p:nvSpPr>
        <p:spPr>
          <a:xfrm>
            <a:off x="643467" y="1219200"/>
            <a:ext cx="10905000" cy="4957800"/>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632" name="Google Shape;632;g1e4ced886a7_0_0"/>
          <p:cNvSpPr/>
          <p:nvPr/>
        </p:nvSpPr>
        <p:spPr>
          <a:xfrm rot="2700000">
            <a:off x="11052660" y="2120011"/>
            <a:ext cx="645306" cy="645306"/>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g1e4ced886a7_0_0"/>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g1e4ced886a7_0_0"/>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g1e4ced886a7_0_0"/>
          <p:cNvSpPr/>
          <p:nvPr/>
        </p:nvSpPr>
        <p:spPr>
          <a:xfrm rot="2700000">
            <a:off x="427814" y="5728750"/>
            <a:ext cx="485782" cy="485782"/>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36" name="Google Shape;636;g1e4ced886a7_0_0"/>
          <p:cNvGraphicFramePr/>
          <p:nvPr>
            <p:extLst>
              <p:ext uri="{D42A27DB-BD31-4B8C-83A1-F6EECF244321}">
                <p14:modId xmlns:p14="http://schemas.microsoft.com/office/powerpoint/2010/main" val="192522769"/>
              </p:ext>
            </p:extLst>
          </p:nvPr>
        </p:nvGraphicFramePr>
        <p:xfrm>
          <a:off x="1014060" y="4085253"/>
          <a:ext cx="4895600" cy="23774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190500">
                <a:tc>
                  <a:txBody>
                    <a:bodyPr/>
                    <a:lstStyle/>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a:t>
                      </a: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ş</a:t>
                      </a: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Gör. </a:t>
                      </a: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MERVE HAZAN İŞCAN</a:t>
                      </a:r>
                      <a:endParaRPr sz="1500" b="1"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(Bilgisayar Donanımı Anabilim Dalı)</a:t>
                      </a:r>
                      <a:endParaRPr dirty="0"/>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Makine Öğrenmesi</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Veri Madenciliği</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dirty="0">
                          <a:solidFill>
                            <a:schemeClr val="dk1"/>
                          </a:solidFill>
                          <a:latin typeface="Calibri"/>
                          <a:ea typeface="Calibri"/>
                          <a:cs typeface="Calibri"/>
                          <a:sym typeface="Calibri"/>
                        </a:rPr>
                        <a:t> </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3"/>
                        </a:rPr>
                        <a:t> https://avesis.marmara.edu.tr/14923/publications</a:t>
                      </a: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637" name="Google Shape;637;g1e4ced886a7_0_0"/>
          <p:cNvGraphicFramePr/>
          <p:nvPr>
            <p:extLst>
              <p:ext uri="{D42A27DB-BD31-4B8C-83A1-F6EECF244321}">
                <p14:modId xmlns:p14="http://schemas.microsoft.com/office/powerpoint/2010/main" val="2929592023"/>
              </p:ext>
            </p:extLst>
          </p:nvPr>
        </p:nvGraphicFramePr>
        <p:xfrm>
          <a:off x="3256095" y="445082"/>
          <a:ext cx="5679800" cy="300305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660375">
                <a:tc>
                  <a:txBody>
                    <a:bodyPr/>
                    <a:lstStyle/>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500"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638" name="Google Shape;638;g1e4ced886a7_0_0"/>
          <p:cNvPicPr preferRelativeResize="0"/>
          <p:nvPr/>
        </p:nvPicPr>
        <p:blipFill>
          <a:blip r:embed="rId4">
            <a:alphaModFix/>
          </a:blip>
          <a:stretch>
            <a:fillRect/>
          </a:stretch>
        </p:blipFill>
        <p:spPr>
          <a:xfrm>
            <a:off x="1934382" y="275985"/>
            <a:ext cx="2910779" cy="3661727"/>
          </a:xfrm>
          <a:prstGeom prst="rect">
            <a:avLst/>
          </a:prstGeom>
          <a:noFill/>
          <a:ln>
            <a:noFill/>
          </a:ln>
        </p:spPr>
      </p:pic>
      <p:pic>
        <p:nvPicPr>
          <p:cNvPr id="3" name="Resim 2" descr="insan yüzü, kişi, şahıs, selfi, özçekim, gülümsemek, gülüş içeren bir resim&#10;&#10;Açıklama otomatik olarak oluşturuldu">
            <a:extLst>
              <a:ext uri="{FF2B5EF4-FFF2-40B4-BE49-F238E27FC236}">
                <a16:creationId xmlns:a16="http://schemas.microsoft.com/office/drawing/2014/main" id="{5EA68C77-F4D9-767B-6E14-B789828A3053}"/>
              </a:ext>
            </a:extLst>
          </p:cNvPr>
          <p:cNvPicPr>
            <a:picLocks noChangeAspect="1"/>
          </p:cNvPicPr>
          <p:nvPr/>
        </p:nvPicPr>
        <p:blipFill>
          <a:blip r:embed="rId5"/>
          <a:stretch>
            <a:fillRect/>
          </a:stretch>
        </p:blipFill>
        <p:spPr>
          <a:xfrm>
            <a:off x="7552154" y="134828"/>
            <a:ext cx="2139122" cy="3802884"/>
          </a:xfrm>
          <a:prstGeom prst="rect">
            <a:avLst/>
          </a:prstGeom>
        </p:spPr>
      </p:pic>
      <p:graphicFrame>
        <p:nvGraphicFramePr>
          <p:cNvPr id="4" name="Google Shape;636;g1e4ced886a7_0_0">
            <a:extLst>
              <a:ext uri="{FF2B5EF4-FFF2-40B4-BE49-F238E27FC236}">
                <a16:creationId xmlns:a16="http://schemas.microsoft.com/office/drawing/2014/main" id="{38C1A2B3-7B33-3A00-A3E5-504D1CD1B991}"/>
              </a:ext>
            </a:extLst>
          </p:cNvPr>
          <p:cNvGraphicFramePr/>
          <p:nvPr>
            <p:extLst>
              <p:ext uri="{D42A27DB-BD31-4B8C-83A1-F6EECF244321}">
                <p14:modId xmlns:p14="http://schemas.microsoft.com/office/powerpoint/2010/main" val="1318341801"/>
              </p:ext>
            </p:extLst>
          </p:nvPr>
        </p:nvGraphicFramePr>
        <p:xfrm>
          <a:off x="6553067" y="3758386"/>
          <a:ext cx="4028995" cy="2941538"/>
        </p:xfrm>
        <a:graphic>
          <a:graphicData uri="http://schemas.openxmlformats.org/drawingml/2006/table">
            <a:tbl>
              <a:tblPr>
                <a:noFill/>
                <a:tableStyleId>{7D16248B-5978-4C92-ADF9-E0FD50D52786}</a:tableStyleId>
              </a:tblPr>
              <a:tblGrid>
                <a:gridCol w="4028995">
                  <a:extLst>
                    <a:ext uri="{9D8B030D-6E8A-4147-A177-3AD203B41FA5}">
                      <a16:colId xmlns:a16="http://schemas.microsoft.com/office/drawing/2014/main" val="20000"/>
                    </a:ext>
                  </a:extLst>
                </a:gridCol>
              </a:tblGrid>
              <a:tr h="2941538">
                <a:tc>
                  <a:txBody>
                    <a:bodyPr/>
                    <a:lstStyle/>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a:t>
                      </a: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ş</a:t>
                      </a: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Gör. </a:t>
                      </a:r>
                      <a:r>
                        <a:rPr lang="tr-TR" sz="1500" b="1" u="sng" strike="noStrike" dirty="0">
                          <a:solidFill>
                            <a:schemeClr val="dk1"/>
                          </a:solidFill>
                          <a:latin typeface="Calibri"/>
                          <a:ea typeface="Calibri"/>
                          <a:cs typeface="Calibri"/>
                          <a:sym typeface="Calibri"/>
                        </a:rPr>
                        <a:t>DUYGU KAYAOĞLU</a:t>
                      </a:r>
                      <a:endParaRPr sz="1500" b="1"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(Siber Güvenlik Anabilim Dalı)</a:t>
                      </a:r>
                      <a:endParaRPr dirty="0"/>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Makine Öğrenmesi</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1" dirty="0">
                          <a:solidFill>
                            <a:schemeClr val="dk1"/>
                          </a:solidFill>
                          <a:latin typeface="Calibri"/>
                          <a:ea typeface="Calibri"/>
                          <a:cs typeface="Calibri"/>
                          <a:sym typeface="Calibri"/>
                        </a:rPr>
                        <a:t>              </a:t>
                      </a:r>
                      <a:r>
                        <a:rPr lang="tr-TR" sz="1500" b="0" dirty="0">
                          <a:solidFill>
                            <a:schemeClr val="dk1"/>
                          </a:solidFill>
                          <a:latin typeface="Calibri"/>
                          <a:ea typeface="Calibri"/>
                          <a:cs typeface="Calibri"/>
                          <a:sym typeface="Calibri"/>
                        </a:rPr>
                        <a:t>Derin Öğrenme </a:t>
                      </a: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Görüntü İşleme</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3"/>
                        </a:rPr>
                        <a:t> </a:t>
                      </a:r>
                      <a:r>
                        <a:rPr lang="tr-TR" sz="1500" u="sng" dirty="0" err="1">
                          <a:solidFill>
                            <a:schemeClr val="hlink"/>
                          </a:solidFill>
                          <a:latin typeface="Calibri"/>
                          <a:ea typeface="Calibri"/>
                          <a:cs typeface="Calibri"/>
                          <a:sym typeface="Calibri"/>
                        </a:rPr>
                        <a:t>https</a:t>
                      </a:r>
                      <a:r>
                        <a:rPr lang="tr-TR" sz="1500" u="sng" dirty="0">
                          <a:solidFill>
                            <a:schemeClr val="hlink"/>
                          </a:solidFill>
                          <a:latin typeface="Calibri"/>
                          <a:ea typeface="Calibri"/>
                          <a:cs typeface="Calibri"/>
                          <a:sym typeface="Calibri"/>
                        </a:rPr>
                        <a:t>://</a:t>
                      </a:r>
                      <a:r>
                        <a:rPr lang="tr-TR" sz="1500" u="sng" dirty="0" err="1">
                          <a:solidFill>
                            <a:schemeClr val="hlink"/>
                          </a:solidFill>
                          <a:latin typeface="Calibri"/>
                          <a:ea typeface="Calibri"/>
                          <a:cs typeface="Calibri"/>
                          <a:sym typeface="Calibri"/>
                        </a:rPr>
                        <a:t>avesis.marmara.edu.tr</a:t>
                      </a:r>
                      <a:r>
                        <a:rPr lang="tr-TR" sz="1500" u="sng" dirty="0">
                          <a:solidFill>
                            <a:schemeClr val="hlink"/>
                          </a:solidFill>
                          <a:latin typeface="Calibri"/>
                          <a:ea typeface="Calibri"/>
                          <a:cs typeface="Calibri"/>
                          <a:sym typeface="Calibri"/>
                        </a:rPr>
                        <a:t>/15331</a:t>
                      </a: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1e4ced886a7_0_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g1e4ced886a7_0_0"/>
          <p:cNvSpPr txBox="1">
            <a:spLocks noGrp="1"/>
          </p:cNvSpPr>
          <p:nvPr>
            <p:ph type="body" idx="1"/>
          </p:nvPr>
        </p:nvSpPr>
        <p:spPr>
          <a:xfrm>
            <a:off x="643467" y="1219200"/>
            <a:ext cx="10905000" cy="4957800"/>
          </a:xfrm>
          <a:prstGeom prst="rect">
            <a:avLst/>
          </a:prstGeom>
          <a:noFill/>
          <a:ln>
            <a:noFill/>
          </a:ln>
        </p:spPr>
        <p:txBody>
          <a:bodyPr spcFirstLastPara="1" wrap="square" lIns="91425" tIns="45700" rIns="91425" bIns="45700" anchor="t" anchorCtr="0">
            <a:normAutofit/>
          </a:bodyPr>
          <a:lstStyle/>
          <a:p>
            <a:pPr marL="228600" lvl="0" indent="-139700" algn="l" rtl="0">
              <a:lnSpc>
                <a:spcPct val="90000"/>
              </a:lnSpc>
              <a:spcBef>
                <a:spcPts val="0"/>
              </a:spcBef>
              <a:spcAft>
                <a:spcPts val="0"/>
              </a:spcAft>
              <a:buClr>
                <a:schemeClr val="dk1"/>
              </a:buClr>
              <a:buSzPts val="1400"/>
              <a:buNone/>
            </a:pPr>
            <a:endParaRPr sz="1400" b="0" i="0">
              <a:solidFill>
                <a:srgbClr val="666666"/>
              </a:solidFill>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p>
        </p:txBody>
      </p:sp>
      <p:sp>
        <p:nvSpPr>
          <p:cNvPr id="632" name="Google Shape;632;g1e4ced886a7_0_0"/>
          <p:cNvSpPr/>
          <p:nvPr/>
        </p:nvSpPr>
        <p:spPr>
          <a:xfrm rot="2700000">
            <a:off x="11052660" y="2120011"/>
            <a:ext cx="645306" cy="645306"/>
          </a:xfrm>
          <a:prstGeom prst="rect">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g1e4ced886a7_0_0"/>
          <p:cNvSpPr/>
          <p:nvPr/>
        </p:nvSpPr>
        <p:spPr>
          <a:xfrm rot="-5400000">
            <a:off x="10288968" y="1343059"/>
            <a:ext cx="2532900" cy="1272900"/>
          </a:xfrm>
          <a:prstGeom prst="triangle">
            <a:avLst>
              <a:gd name="adj" fmla="val 50000"/>
            </a:avLst>
          </a:prstGeom>
          <a:solidFill>
            <a:schemeClr val="accent4">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g1e4ced886a7_0_0"/>
          <p:cNvSpPr/>
          <p:nvPr/>
        </p:nvSpPr>
        <p:spPr>
          <a:xfrm rot="5400000">
            <a:off x="-501690" y="5103247"/>
            <a:ext cx="2017500" cy="1014000"/>
          </a:xfrm>
          <a:prstGeom prst="triangle">
            <a:avLst>
              <a:gd name="adj" fmla="val 50000"/>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g1e4ced886a7_0_0"/>
          <p:cNvSpPr/>
          <p:nvPr/>
        </p:nvSpPr>
        <p:spPr>
          <a:xfrm rot="2700000">
            <a:off x="427814" y="5728750"/>
            <a:ext cx="485782" cy="485782"/>
          </a:xfrm>
          <a:prstGeom prst="rect">
            <a:avLst/>
          </a:prstGeom>
          <a:solidFill>
            <a:schemeClr val="accent1">
              <a:alpha val="298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36" name="Google Shape;636;g1e4ced886a7_0_0"/>
          <p:cNvGraphicFramePr/>
          <p:nvPr>
            <p:extLst>
              <p:ext uri="{D42A27DB-BD31-4B8C-83A1-F6EECF244321}">
                <p14:modId xmlns:p14="http://schemas.microsoft.com/office/powerpoint/2010/main" val="3009571174"/>
              </p:ext>
            </p:extLst>
          </p:nvPr>
        </p:nvGraphicFramePr>
        <p:xfrm>
          <a:off x="1014060" y="4085253"/>
          <a:ext cx="4895600" cy="2606050"/>
        </p:xfrm>
        <a:graphic>
          <a:graphicData uri="http://schemas.openxmlformats.org/drawingml/2006/table">
            <a:tbl>
              <a:tblPr>
                <a:noFill/>
                <a:tableStyleId>{7D16248B-5978-4C92-ADF9-E0FD50D52786}</a:tableStyleId>
              </a:tblPr>
              <a:tblGrid>
                <a:gridCol w="4895600">
                  <a:extLst>
                    <a:ext uri="{9D8B030D-6E8A-4147-A177-3AD203B41FA5}">
                      <a16:colId xmlns:a16="http://schemas.microsoft.com/office/drawing/2014/main" val="20000"/>
                    </a:ext>
                  </a:extLst>
                </a:gridCol>
              </a:tblGrid>
              <a:tr h="190500">
                <a:tc>
                  <a:txBody>
                    <a:bodyPr/>
                    <a:lstStyle/>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a:t>
                      </a: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ş</a:t>
                      </a: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Gör. </a:t>
                      </a:r>
                      <a:r>
                        <a:rPr lang="tr-TR" sz="1500" b="1" u="sng" strike="noStrike" dirty="0">
                          <a:solidFill>
                            <a:schemeClr val="dk1"/>
                          </a:solidFill>
                          <a:latin typeface="Calibri"/>
                          <a:ea typeface="Calibri"/>
                          <a:cs typeface="Calibri"/>
                          <a:sym typeface="Calibri"/>
                        </a:rPr>
                        <a:t>NURSAÇ KURT</a:t>
                      </a:r>
                      <a:endParaRPr sz="1500" b="1"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(Bilgisayar Donanımı Anabilim Dalı)</a:t>
                      </a:r>
                      <a:endParaRPr dirty="0"/>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Makine Öğrenmesi</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Yapay Zeka</a:t>
                      </a:r>
                    </a:p>
                    <a:p>
                      <a:pPr marL="0" marR="0" lvl="0" indent="0" algn="l" rtl="0">
                        <a:spcBef>
                          <a:spcPts val="0"/>
                        </a:spcBef>
                        <a:spcAft>
                          <a:spcPts val="0"/>
                        </a:spcAft>
                        <a:buNone/>
                      </a:pPr>
                      <a:r>
                        <a:rPr lang="tr-TR" sz="1500" b="1" dirty="0">
                          <a:solidFill>
                            <a:schemeClr val="dk1"/>
                          </a:solidFill>
                          <a:latin typeface="Calibri"/>
                          <a:ea typeface="Calibri"/>
                          <a:cs typeface="Calibri"/>
                          <a:sym typeface="Calibri"/>
                        </a:rPr>
                        <a:t>              </a:t>
                      </a:r>
                      <a:r>
                        <a:rPr lang="tr-TR" sz="1500" b="0" dirty="0">
                          <a:solidFill>
                            <a:schemeClr val="dk1"/>
                          </a:solidFill>
                          <a:latin typeface="Calibri"/>
                          <a:ea typeface="Calibri"/>
                          <a:cs typeface="Calibri"/>
                          <a:sym typeface="Calibri"/>
                        </a:rPr>
                        <a:t>Derin Öğrenme</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hlinkClick r:id="rId4"/>
                        </a:rPr>
                        <a:t>https://avesis.marmara.edu.tr/15397</a:t>
                      </a:r>
                      <a:endParaRPr lang="tr-TR" sz="1500" dirty="0">
                        <a:solidFill>
                          <a:schemeClr val="dk1"/>
                        </a:solidFill>
                        <a:latin typeface="Calibri"/>
                        <a:ea typeface="Calibri"/>
                        <a:cs typeface="Calibri"/>
                        <a:sym typeface="Calibri"/>
                      </a:endParaRPr>
                    </a:p>
                    <a:p>
                      <a:pPr marL="0" marR="0" lvl="0" indent="0" algn="l" rtl="0">
                        <a:spcBef>
                          <a:spcPts val="0"/>
                        </a:spcBef>
                        <a:spcAft>
                          <a:spcPts val="0"/>
                        </a:spcAft>
                        <a:buNone/>
                      </a:pP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637" name="Google Shape;637;g1e4ced886a7_0_0"/>
          <p:cNvGraphicFramePr/>
          <p:nvPr/>
        </p:nvGraphicFramePr>
        <p:xfrm>
          <a:off x="3256095" y="445082"/>
          <a:ext cx="5679800" cy="3003050"/>
        </p:xfrm>
        <a:graphic>
          <a:graphicData uri="http://schemas.openxmlformats.org/drawingml/2006/table">
            <a:tbl>
              <a:tblPr>
                <a:noFill/>
                <a:tableStyleId>{7D16248B-5978-4C92-ADF9-E0FD50D52786}</a:tableStyleId>
              </a:tblPr>
              <a:tblGrid>
                <a:gridCol w="5679800">
                  <a:extLst>
                    <a:ext uri="{9D8B030D-6E8A-4147-A177-3AD203B41FA5}">
                      <a16:colId xmlns:a16="http://schemas.microsoft.com/office/drawing/2014/main" val="20000"/>
                    </a:ext>
                  </a:extLst>
                </a:gridCol>
              </a:tblGrid>
              <a:tr h="2660375">
                <a:tc>
                  <a:txBody>
                    <a:bodyPr/>
                    <a:lstStyle/>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l" rtl="0">
                        <a:spcBef>
                          <a:spcPts val="0"/>
                        </a:spcBef>
                        <a:spcAft>
                          <a:spcPts val="0"/>
                        </a:spcAft>
                        <a:buNone/>
                      </a:pPr>
                      <a:endParaRPr sz="1500"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42675">
                <a:tc>
                  <a:txBody>
                    <a:bodyPr/>
                    <a:lstStyle/>
                    <a:p>
                      <a:pPr marL="0" marR="0" lvl="0" indent="0" algn="ctr" rtl="0">
                        <a:spcBef>
                          <a:spcPts val="0"/>
                        </a:spcBef>
                        <a:spcAft>
                          <a:spcPts val="0"/>
                        </a:spcAft>
                        <a:buNone/>
                      </a:pPr>
                      <a:endParaRPr sz="1500" b="0" dirty="0"/>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graphicFrame>
        <p:nvGraphicFramePr>
          <p:cNvPr id="4" name="Google Shape;636;g1e4ced886a7_0_0">
            <a:extLst>
              <a:ext uri="{FF2B5EF4-FFF2-40B4-BE49-F238E27FC236}">
                <a16:creationId xmlns:a16="http://schemas.microsoft.com/office/drawing/2014/main" id="{38C1A2B3-7B33-3A00-A3E5-504D1CD1B991}"/>
              </a:ext>
            </a:extLst>
          </p:cNvPr>
          <p:cNvGraphicFramePr/>
          <p:nvPr>
            <p:extLst>
              <p:ext uri="{D42A27DB-BD31-4B8C-83A1-F6EECF244321}">
                <p14:modId xmlns:p14="http://schemas.microsoft.com/office/powerpoint/2010/main" val="1027777769"/>
              </p:ext>
            </p:extLst>
          </p:nvPr>
        </p:nvGraphicFramePr>
        <p:xfrm>
          <a:off x="6553067" y="3752100"/>
          <a:ext cx="4365901" cy="2947824"/>
        </p:xfrm>
        <a:graphic>
          <a:graphicData uri="http://schemas.openxmlformats.org/drawingml/2006/table">
            <a:tbl>
              <a:tblPr>
                <a:noFill/>
                <a:tableStyleId>{7D16248B-5978-4C92-ADF9-E0FD50D52786}</a:tableStyleId>
              </a:tblPr>
              <a:tblGrid>
                <a:gridCol w="4365901">
                  <a:extLst>
                    <a:ext uri="{9D8B030D-6E8A-4147-A177-3AD203B41FA5}">
                      <a16:colId xmlns:a16="http://schemas.microsoft.com/office/drawing/2014/main" val="20000"/>
                    </a:ext>
                  </a:extLst>
                </a:gridCol>
              </a:tblGrid>
              <a:tr h="2947824">
                <a:tc>
                  <a:txBody>
                    <a:bodyPr/>
                    <a:lstStyle/>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endParaRPr dirty="0"/>
                    </a:p>
                    <a:p>
                      <a:pPr marL="0" marR="0" lvl="0" indent="0" algn="ctr" rtl="0">
                        <a:spcBef>
                          <a:spcPts val="0"/>
                        </a:spcBef>
                        <a:spcAft>
                          <a:spcPts val="0"/>
                        </a:spcAft>
                        <a:buNone/>
                      </a:pP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Ar</a:t>
                      </a:r>
                      <a:r>
                        <a:rPr lang="tr-TR" sz="1500" b="1"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ş</a:t>
                      </a:r>
                      <a:r>
                        <a:rPr lang="tr-TR" sz="1500" b="1"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Gör. </a:t>
                      </a:r>
                      <a:r>
                        <a:rPr lang="tr-TR" sz="1500" b="1" u="sng" strike="noStrike" dirty="0">
                          <a:solidFill>
                            <a:schemeClr val="dk1"/>
                          </a:solidFill>
                          <a:latin typeface="Calibri"/>
                          <a:ea typeface="Calibri"/>
                          <a:cs typeface="Calibri"/>
                          <a:sym typeface="Calibri"/>
                        </a:rPr>
                        <a:t>SEMİHA KOÇ</a:t>
                      </a:r>
                      <a:endParaRPr sz="1500" b="1" u="sng" dirty="0">
                        <a:solidFill>
                          <a:schemeClr val="dk1"/>
                        </a:solidFill>
                        <a:latin typeface="Calibri"/>
                        <a:ea typeface="Calibri"/>
                        <a:cs typeface="Calibri"/>
                        <a:sym typeface="Calibri"/>
                      </a:endParaRPr>
                    </a:p>
                    <a:p>
                      <a:pPr marL="0" marR="0" lvl="0" indent="0" algn="ctr" rtl="0">
                        <a:spcBef>
                          <a:spcPts val="0"/>
                        </a:spcBef>
                        <a:spcAft>
                          <a:spcPts val="0"/>
                        </a:spcAft>
                        <a:buNone/>
                      </a:pPr>
                      <a:r>
                        <a:rPr lang="tr-TR" sz="1500" dirty="0">
                          <a:solidFill>
                            <a:schemeClr val="dk1"/>
                          </a:solidFill>
                          <a:latin typeface="Calibri"/>
                          <a:ea typeface="Calibri"/>
                          <a:cs typeface="Calibri"/>
                          <a:sym typeface="Calibri"/>
                        </a:rPr>
                        <a:t>(Bilgisayar Yazılımı Anabilim Dalı)</a:t>
                      </a:r>
                      <a:endParaRPr dirty="0"/>
                    </a:p>
                    <a:p>
                      <a:pPr marL="0" marR="0" lvl="0" indent="0" algn="l" rtl="0">
                        <a:spcBef>
                          <a:spcPts val="0"/>
                        </a:spcBef>
                        <a:spcAft>
                          <a:spcPts val="0"/>
                        </a:spcAft>
                        <a:buNone/>
                      </a:pPr>
                      <a:endParaRPr sz="1500"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Çalışma Alanları:</a:t>
                      </a:r>
                      <a:endParaRPr sz="1500" b="1" dirty="0">
                        <a:solidFill>
                          <a:schemeClr val="dk1"/>
                        </a:solidFill>
                        <a:latin typeface="Calibri"/>
                        <a:ea typeface="Calibri"/>
                        <a:cs typeface="Calibri"/>
                        <a:sym typeface="Calibri"/>
                      </a:endParaRPr>
                    </a:p>
                    <a:p>
                      <a:pPr marL="0" marR="0" lvl="0" indent="0" algn="l" rtl="0">
                        <a:spcBef>
                          <a:spcPts val="0"/>
                        </a:spcBef>
                        <a:spcAft>
                          <a:spcPts val="0"/>
                        </a:spcAft>
                        <a:buNone/>
                      </a:pPr>
                      <a:r>
                        <a:rPr lang="tr-TR" sz="1500" b="0" dirty="0">
                          <a:solidFill>
                            <a:schemeClr val="dk1"/>
                          </a:solidFill>
                          <a:latin typeface="Calibri"/>
                          <a:ea typeface="Calibri"/>
                          <a:cs typeface="Calibri"/>
                          <a:sym typeface="Calibri"/>
                        </a:rPr>
                        <a:t>              </a:t>
                      </a:r>
                      <a:r>
                        <a:rPr lang="tr-TR" sz="1500" dirty="0">
                          <a:solidFill>
                            <a:schemeClr val="dk1"/>
                          </a:solidFill>
                          <a:latin typeface="Calibri"/>
                          <a:ea typeface="Calibri"/>
                          <a:cs typeface="Calibri"/>
                          <a:sym typeface="Calibri"/>
                        </a:rPr>
                        <a:t>Veri Bilimi </a:t>
                      </a:r>
                    </a:p>
                    <a:p>
                      <a:pPr marL="0" marR="0" lvl="0" indent="0" algn="l" rtl="0">
                        <a:spcBef>
                          <a:spcPts val="0"/>
                        </a:spcBef>
                        <a:spcAft>
                          <a:spcPts val="0"/>
                        </a:spcAft>
                        <a:buNone/>
                      </a:pPr>
                      <a:r>
                        <a:rPr lang="tr-TR" sz="1500" dirty="0">
                          <a:solidFill>
                            <a:schemeClr val="dk1"/>
                          </a:solidFill>
                          <a:latin typeface="Calibri"/>
                          <a:ea typeface="Calibri"/>
                          <a:cs typeface="Calibri"/>
                          <a:sym typeface="Calibri"/>
                        </a:rPr>
                        <a:t>              Veri Madenciliği</a:t>
                      </a: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dk1"/>
                          </a:solidFill>
                          <a:latin typeface="Calibri"/>
                          <a:ea typeface="Calibri"/>
                          <a:cs typeface="Calibri"/>
                          <a:sym typeface="Calibri"/>
                        </a:rPr>
                        <a:t>Akademik Faaliyetler: </a:t>
                      </a:r>
                      <a:r>
                        <a:rPr lang="tr-TR" sz="1500" u="sng" dirty="0">
                          <a:solidFill>
                            <a:schemeClr val="dk1"/>
                          </a:solidFill>
                          <a:latin typeface="Calibri"/>
                          <a:ea typeface="Calibri"/>
                          <a:cs typeface="Calibri"/>
                          <a:sym typeface="Calibri"/>
                          <a:hlinkClick r:id="rId5"/>
                        </a:rPr>
                        <a:t>https://avesis.marmara.edu.tr/15469</a:t>
                      </a:r>
                      <a:endParaRPr lang="tr-TR" sz="1500" u="sng" dirty="0">
                        <a:solidFill>
                          <a:schemeClr val="dk1"/>
                        </a:solidFill>
                        <a:latin typeface="Calibri"/>
                        <a:ea typeface="Calibri"/>
                        <a:cs typeface="Calibri"/>
                        <a:sym typeface="Calibri"/>
                      </a:endParaRPr>
                    </a:p>
                    <a:p>
                      <a:pPr marL="0" marR="0" lvl="0" indent="0" algn="l" rtl="0">
                        <a:spcBef>
                          <a:spcPts val="0"/>
                        </a:spcBef>
                        <a:spcAft>
                          <a:spcPts val="0"/>
                        </a:spcAft>
                        <a:buNone/>
                      </a:pPr>
                      <a:br>
                        <a:rPr lang="tr-TR" sz="1500" dirty="0">
                          <a:solidFill>
                            <a:schemeClr val="dk1"/>
                          </a:solidFill>
                          <a:latin typeface="Calibri"/>
                          <a:ea typeface="Calibri"/>
                          <a:cs typeface="Calibri"/>
                          <a:sym typeface="Calibri"/>
                        </a:rPr>
                      </a:br>
                      <a:r>
                        <a:rPr lang="tr-TR" sz="1500" dirty="0">
                          <a:solidFill>
                            <a:schemeClr val="dk1"/>
                          </a:solidFill>
                          <a:latin typeface="Calibri"/>
                          <a:ea typeface="Calibri"/>
                          <a:cs typeface="Calibri"/>
                          <a:sym typeface="Calibri"/>
                        </a:rPr>
                        <a:t>           </a:t>
                      </a:r>
                      <a:r>
                        <a:rPr lang="tr-TR" sz="1500" u="sng" dirty="0">
                          <a:solidFill>
                            <a:schemeClr val="hlink"/>
                          </a:solidFill>
                          <a:latin typeface="Calibri"/>
                          <a:ea typeface="Calibri"/>
                          <a:cs typeface="Calibri"/>
                          <a:sym typeface="Calibri"/>
                          <a:hlinkClick r:id="rId3"/>
                        </a:rPr>
                        <a:t> </a:t>
                      </a:r>
                      <a:endParaRPr sz="1500" u="sng" dirty="0">
                        <a:solidFill>
                          <a:schemeClr val="accent1"/>
                        </a:solidFill>
                        <a:latin typeface="Calibri"/>
                        <a:ea typeface="Calibri"/>
                        <a:cs typeface="Calibri"/>
                        <a:sym typeface="Calibri"/>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lgn="ctr">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2" name="Resim 1">
            <a:extLst>
              <a:ext uri="{FF2B5EF4-FFF2-40B4-BE49-F238E27FC236}">
                <a16:creationId xmlns:a16="http://schemas.microsoft.com/office/drawing/2014/main" id="{1DF3521E-030D-3CDD-3EE9-5600D1DD8E78}"/>
              </a:ext>
            </a:extLst>
          </p:cNvPr>
          <p:cNvPicPr>
            <a:picLocks noChangeAspect="1"/>
          </p:cNvPicPr>
          <p:nvPr/>
        </p:nvPicPr>
        <p:blipFill>
          <a:blip r:embed="rId6"/>
          <a:stretch>
            <a:fillRect/>
          </a:stretch>
        </p:blipFill>
        <p:spPr>
          <a:xfrm>
            <a:off x="1952531" y="134828"/>
            <a:ext cx="2990598" cy="4075772"/>
          </a:xfrm>
          <a:prstGeom prst="rect">
            <a:avLst/>
          </a:prstGeom>
        </p:spPr>
      </p:pic>
      <p:pic>
        <p:nvPicPr>
          <p:cNvPr id="5" name="Resim 4">
            <a:extLst>
              <a:ext uri="{FF2B5EF4-FFF2-40B4-BE49-F238E27FC236}">
                <a16:creationId xmlns:a16="http://schemas.microsoft.com/office/drawing/2014/main" id="{FB409849-906C-E8B9-080B-9E6F05291173}"/>
              </a:ext>
            </a:extLst>
          </p:cNvPr>
          <p:cNvPicPr>
            <a:picLocks noChangeAspect="1"/>
          </p:cNvPicPr>
          <p:nvPr/>
        </p:nvPicPr>
        <p:blipFill>
          <a:blip r:embed="rId7"/>
          <a:stretch>
            <a:fillRect/>
          </a:stretch>
        </p:blipFill>
        <p:spPr>
          <a:xfrm>
            <a:off x="6810399" y="318848"/>
            <a:ext cx="3707731" cy="3707731"/>
          </a:xfrm>
          <a:prstGeom prst="rect">
            <a:avLst/>
          </a:prstGeom>
        </p:spPr>
      </p:pic>
    </p:spTree>
    <p:extLst>
      <p:ext uri="{BB962C8B-B14F-4D97-AF65-F5344CB8AC3E}">
        <p14:creationId xmlns:p14="http://schemas.microsoft.com/office/powerpoint/2010/main" val="3131750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2"/>
        <p:cNvGrpSpPr/>
        <p:nvPr/>
      </p:nvGrpSpPr>
      <p:grpSpPr>
        <a:xfrm>
          <a:off x="0" y="0"/>
          <a:ext cx="0" cy="0"/>
          <a:chOff x="0" y="0"/>
          <a:chExt cx="0" cy="0"/>
        </a:xfrm>
      </p:grpSpPr>
      <p:sp>
        <p:nvSpPr>
          <p:cNvPr id="643" name="Google Shape;643;g15a5cfb56d3_0_58"/>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g15a5cfb56d3_0_58"/>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45" name="Google Shape;645;g15a5cfb56d3_0_58"/>
          <p:cNvSpPr txBox="1">
            <a:spLocks noGrp="1"/>
          </p:cNvSpPr>
          <p:nvPr>
            <p:ph type="title"/>
          </p:nvPr>
        </p:nvSpPr>
        <p:spPr>
          <a:xfrm>
            <a:off x="5093520" y="2744662"/>
            <a:ext cx="6589800" cy="2387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rPr>
              <a:t>Öğrenci</a:t>
            </a:r>
            <a:endParaRPr sz="6000">
              <a:solidFill>
                <a:srgbClr val="FFFFFF"/>
              </a:solidFill>
              <a:latin typeface="Calibri"/>
              <a:ea typeface="Calibri"/>
              <a:cs typeface="Calibri"/>
              <a:sym typeface="Calibri"/>
            </a:endParaRPr>
          </a:p>
        </p:txBody>
      </p:sp>
      <p:cxnSp>
        <p:nvCxnSpPr>
          <p:cNvPr id="646" name="Google Shape;646;g15a5cfb56d3_0_58"/>
          <p:cNvCxnSpPr/>
          <p:nvPr/>
        </p:nvCxnSpPr>
        <p:spPr>
          <a:xfrm>
            <a:off x="406241" y="183933"/>
            <a:ext cx="0" cy="1597800"/>
          </a:xfrm>
          <a:prstGeom prst="straightConnector1">
            <a:avLst/>
          </a:prstGeom>
          <a:noFill/>
          <a:ln w="127000" cap="rnd" cmpd="sng">
            <a:solidFill>
              <a:schemeClr val="accent4"/>
            </a:solidFill>
            <a:prstDash val="dash"/>
            <a:miter lim="800000"/>
            <a:headEnd type="none" w="sm" len="sm"/>
            <a:tailEnd type="none" w="sm" len="sm"/>
          </a:ln>
        </p:spPr>
      </p:cxnSp>
      <p:sp>
        <p:nvSpPr>
          <p:cNvPr id="647" name="Google Shape;647;g15a5cfb56d3_0_58"/>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g15a5cfb56d3_0_58"/>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g15a5cfb56d3_0_58"/>
          <p:cNvSpPr/>
          <p:nvPr/>
        </p:nvSpPr>
        <p:spPr>
          <a:xfrm>
            <a:off x="1569044" y="514898"/>
            <a:ext cx="2393400" cy="2328300"/>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50" name="Google Shape;650;g15a5cfb56d3_0_58"/>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g15a5cfb56d3_0_58"/>
          <p:cNvSpPr/>
          <p:nvPr/>
        </p:nvSpPr>
        <p:spPr>
          <a:xfrm rot="-5400000">
            <a:off x="1539683" y="4203560"/>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Google Shape;656;g15a5cfb56d3_0_70"/>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g15a5cfb56d3_0_70"/>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g15a5cfb56d3_0_70"/>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g15a5cfb56d3_0_70"/>
          <p:cNvSpPr txBox="1">
            <a:spLocks noGrp="1"/>
          </p:cNvSpPr>
          <p:nvPr>
            <p:ph type="body" idx="1"/>
          </p:nvPr>
        </p:nvSpPr>
        <p:spPr>
          <a:xfrm>
            <a:off x="4025398" y="359419"/>
            <a:ext cx="7608300" cy="55857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1000"/>
              </a:spcBef>
              <a:spcAft>
                <a:spcPts val="0"/>
              </a:spcAft>
              <a:buNone/>
            </a:pPr>
            <a:r>
              <a:rPr lang="tr-TR" sz="2500">
                <a:highlight>
                  <a:srgbClr val="FFFFFF"/>
                </a:highlight>
              </a:rPr>
              <a:t>Öğrencilerimizden firmalardaki çalışma ortamını görmeleri ve çalışma kültürünü eksiksiz edinebilmeleri için staj yapmaları istenmektedir.</a:t>
            </a:r>
            <a:endParaRPr sz="2500">
              <a:highlight>
                <a:srgbClr val="FFFFFF"/>
              </a:highlight>
            </a:endParaRPr>
          </a:p>
          <a:p>
            <a:pPr marL="228600" lvl="0" indent="0" algn="just" rtl="0">
              <a:lnSpc>
                <a:spcPct val="90000"/>
              </a:lnSpc>
              <a:spcBef>
                <a:spcPts val="1000"/>
              </a:spcBef>
              <a:spcAft>
                <a:spcPts val="0"/>
              </a:spcAft>
              <a:buNone/>
            </a:pPr>
            <a:endParaRPr sz="2500">
              <a:highlight>
                <a:srgbClr val="FFFFFF"/>
              </a:highlight>
            </a:endParaRPr>
          </a:p>
          <a:p>
            <a:pPr marL="228600" lvl="0" indent="0" algn="just" rtl="0">
              <a:spcBef>
                <a:spcPts val="1000"/>
              </a:spcBef>
              <a:spcAft>
                <a:spcPts val="0"/>
              </a:spcAft>
              <a:buNone/>
            </a:pPr>
            <a:r>
              <a:rPr lang="tr-TR" sz="2500"/>
              <a:t>2. ve 3. sınıfta olmak üzere, “Yaz Stajı” olarak da isimlendirilen 36x2=72 günlük bu kısa dönem stajları öğrencilerin teorik bilgilerini pratik hale getirmelerinde yardımcı olmaktadır.</a:t>
            </a:r>
            <a:endParaRPr sz="2500">
              <a:highlight>
                <a:srgbClr val="FFFFFF"/>
              </a:highlight>
            </a:endParaRPr>
          </a:p>
          <a:p>
            <a:pPr marL="0" lvl="0" indent="0" algn="just" rtl="0">
              <a:lnSpc>
                <a:spcPct val="90000"/>
              </a:lnSpc>
              <a:spcBef>
                <a:spcPts val="1000"/>
              </a:spcBef>
              <a:spcAft>
                <a:spcPts val="0"/>
              </a:spcAft>
              <a:buClr>
                <a:schemeClr val="dk1"/>
              </a:buClr>
              <a:buSzPts val="2500"/>
              <a:buNone/>
            </a:pPr>
            <a:endParaRPr sz="2500"/>
          </a:p>
        </p:txBody>
      </p:sp>
      <p:sp>
        <p:nvSpPr>
          <p:cNvPr id="660" name="Google Shape;660;g15a5cfb56d3_0_70"/>
          <p:cNvSpPr txBox="1"/>
          <p:nvPr/>
        </p:nvSpPr>
        <p:spPr>
          <a:xfrm>
            <a:off x="495061" y="2224660"/>
            <a:ext cx="31770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Yaz Stajı</a:t>
            </a:r>
            <a:endParaRPr sz="44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g15a5cfb56d3_0_122"/>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666" name="Google Shape;666;g15a5cfb56d3_0_122"/>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g15a5cfb56d3_0_122"/>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g15a5cfb56d3_0_122"/>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g15a5cfb56d3_0_122"/>
          <p:cNvSpPr txBox="1"/>
          <p:nvPr/>
        </p:nvSpPr>
        <p:spPr>
          <a:xfrm>
            <a:off x="0" y="768300"/>
            <a:ext cx="12192000" cy="369300"/>
          </a:xfrm>
          <a:prstGeom prst="rect">
            <a:avLst/>
          </a:prstGeom>
          <a:noFill/>
          <a:ln>
            <a:noFill/>
          </a:ln>
        </p:spPr>
        <p:txBody>
          <a:bodyPr spcFirstLastPara="1" wrap="square" lIns="91425" tIns="45700" rIns="91425" bIns="45700" anchor="t" anchorCtr="0">
            <a:spAutoFit/>
          </a:bodyPr>
          <a:lstStyle/>
          <a:p>
            <a:pPr marL="0" lvl="0" indent="0" algn="ctr" rtl="0">
              <a:lnSpc>
                <a:spcPct val="142857"/>
              </a:lnSpc>
              <a:spcBef>
                <a:spcPts val="800"/>
              </a:spcBef>
              <a:spcAft>
                <a:spcPts val="800"/>
              </a:spcAft>
              <a:buClr>
                <a:schemeClr val="dk1"/>
              </a:buClr>
              <a:buSzPts val="1100"/>
              <a:buFont typeface="Arial"/>
              <a:buNone/>
            </a:pPr>
            <a:r>
              <a:rPr lang="tr-TR" sz="1800" b="1">
                <a:solidFill>
                  <a:schemeClr val="dk1"/>
                </a:solidFill>
                <a:highlight>
                  <a:srgbClr val="FFFFFF"/>
                </a:highlight>
                <a:latin typeface="Calibri"/>
                <a:ea typeface="Calibri"/>
                <a:cs typeface="Calibri"/>
                <a:sym typeface="Calibri"/>
              </a:rPr>
              <a:t>Öğrencilerimizin Yaz Stajı Yaptıkları Kurumlar</a:t>
            </a:r>
            <a:endParaRPr sz="1800">
              <a:solidFill>
                <a:schemeClr val="dk1"/>
              </a:solidFill>
              <a:latin typeface="Calibri"/>
              <a:ea typeface="Calibri"/>
              <a:cs typeface="Calibri"/>
              <a:sym typeface="Calibri"/>
            </a:endParaRPr>
          </a:p>
        </p:txBody>
      </p:sp>
      <p:sp>
        <p:nvSpPr>
          <p:cNvPr id="670" name="Google Shape;670;g15a5cfb56d3_0_122"/>
          <p:cNvSpPr txBox="1">
            <a:spLocks noGrp="1"/>
          </p:cNvSpPr>
          <p:nvPr>
            <p:ph type="body" idx="1"/>
          </p:nvPr>
        </p:nvSpPr>
        <p:spPr>
          <a:xfrm>
            <a:off x="0" y="5144875"/>
            <a:ext cx="12192000" cy="23325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1000"/>
              </a:spcBef>
              <a:spcAft>
                <a:spcPts val="0"/>
              </a:spcAft>
              <a:buNone/>
            </a:pPr>
            <a:r>
              <a:rPr lang="tr-TR" sz="1700"/>
              <a:t>Teknoloji Fakültesi Bilgisayar Mühendisliği öğrencilerimiz 2020-2021 yılında yaz stajlarını yukarıda logoları bulunan kurumlarda tamamlamışlardır.</a:t>
            </a:r>
            <a:endParaRPr sz="1700"/>
          </a:p>
        </p:txBody>
      </p:sp>
      <p:pic>
        <p:nvPicPr>
          <p:cNvPr id="671" name="Google Shape;671;g15a5cfb56d3_0_122"/>
          <p:cNvPicPr preferRelativeResize="0"/>
          <p:nvPr/>
        </p:nvPicPr>
        <p:blipFill>
          <a:blip r:embed="rId3">
            <a:alphaModFix/>
          </a:blip>
          <a:stretch>
            <a:fillRect/>
          </a:stretch>
        </p:blipFill>
        <p:spPr>
          <a:xfrm>
            <a:off x="1866387" y="1368425"/>
            <a:ext cx="8459226" cy="4121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5"/>
        <p:cNvGrpSpPr/>
        <p:nvPr/>
      </p:nvGrpSpPr>
      <p:grpSpPr>
        <a:xfrm>
          <a:off x="0" y="0"/>
          <a:ext cx="0" cy="0"/>
          <a:chOff x="0" y="0"/>
          <a:chExt cx="0" cy="0"/>
        </a:xfrm>
      </p:grpSpPr>
      <p:sp>
        <p:nvSpPr>
          <p:cNvPr id="676" name="Google Shape;676;g15a5cfb56d3_0_79"/>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g15a5cfb56d3_0_79"/>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g15a5cfb56d3_0_79"/>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g15a5cfb56d3_0_79"/>
          <p:cNvSpPr txBox="1">
            <a:spLocks noGrp="1"/>
          </p:cNvSpPr>
          <p:nvPr>
            <p:ph type="body" idx="1"/>
          </p:nvPr>
        </p:nvSpPr>
        <p:spPr>
          <a:xfrm>
            <a:off x="4167273" y="541644"/>
            <a:ext cx="7608300" cy="5585700"/>
          </a:xfrm>
          <a:prstGeom prst="rect">
            <a:avLst/>
          </a:prstGeom>
          <a:noFill/>
          <a:ln>
            <a:noFill/>
          </a:ln>
        </p:spPr>
        <p:txBody>
          <a:bodyPr spcFirstLastPara="1" wrap="square" lIns="91425" tIns="45700" rIns="91425" bIns="45700" anchor="ctr" anchorCtr="0">
            <a:noAutofit/>
          </a:bodyPr>
          <a:lstStyle/>
          <a:p>
            <a:pPr marL="228600" lvl="0" indent="0" algn="just" rtl="0">
              <a:spcBef>
                <a:spcPts val="0"/>
              </a:spcBef>
              <a:spcAft>
                <a:spcPts val="0"/>
              </a:spcAft>
              <a:buNone/>
            </a:pPr>
            <a:r>
              <a:rPr lang="tr-TR" sz="2500"/>
              <a:t>Öğrencilerimiz eğitimlerinin 4. yılında (7. dönem), 14 hafta süren “İşyeri Eğitimi”, “İşletmede Mesleki Eğitim” ya da “Uzun Dönem Staj” adı altında endüstriyel kurum-kuruluş ve işletmelerde çalışmaktadırlar.</a:t>
            </a:r>
            <a:endParaRPr sz="2500"/>
          </a:p>
          <a:p>
            <a:pPr marL="228600" lvl="0" indent="0" algn="just" rtl="0">
              <a:spcBef>
                <a:spcPts val="0"/>
              </a:spcBef>
              <a:spcAft>
                <a:spcPts val="0"/>
              </a:spcAft>
              <a:buNone/>
            </a:pPr>
            <a:endParaRPr sz="2500"/>
          </a:p>
          <a:p>
            <a:pPr marL="228600" lvl="0" indent="0" algn="just" rtl="0">
              <a:lnSpc>
                <a:spcPct val="90000"/>
              </a:lnSpc>
              <a:spcBef>
                <a:spcPts val="1000"/>
              </a:spcBef>
              <a:spcAft>
                <a:spcPts val="0"/>
              </a:spcAft>
              <a:buNone/>
            </a:pPr>
            <a:r>
              <a:rPr lang="tr-TR" sz="2500">
                <a:highlight>
                  <a:srgbClr val="FFFFFF"/>
                </a:highlight>
              </a:rPr>
              <a:t>Öğrenciler, işyeri eğitimini dördüncü sınıfın güz veya bahar yarıyıllarında gerçekleştirir. Bir hafta beş iş günü ve bir iş günü sekiz saat olarak değerlendirilir. İşyeri eğitiminin kesintisiz yapılması esastır. Ancak zorunlu durumlarda, Bölüm İşyeri Eğitimi Komisyonunun onayı ile işyeri eğitimi uygun görülen zamanda ve farklı işyerlerinde yapılabilir.</a:t>
            </a:r>
            <a:endParaRPr sz="2500"/>
          </a:p>
          <a:p>
            <a:pPr marL="0" lvl="0" indent="0" algn="just" rtl="0">
              <a:lnSpc>
                <a:spcPct val="90000"/>
              </a:lnSpc>
              <a:spcBef>
                <a:spcPts val="1000"/>
              </a:spcBef>
              <a:spcAft>
                <a:spcPts val="0"/>
              </a:spcAft>
              <a:buClr>
                <a:schemeClr val="dk1"/>
              </a:buClr>
              <a:buSzPts val="2500"/>
              <a:buNone/>
            </a:pPr>
            <a:endParaRPr sz="2500"/>
          </a:p>
        </p:txBody>
      </p:sp>
      <p:sp>
        <p:nvSpPr>
          <p:cNvPr id="680" name="Google Shape;680;g15a5cfb56d3_0_79"/>
          <p:cNvSpPr txBox="1"/>
          <p:nvPr/>
        </p:nvSpPr>
        <p:spPr>
          <a:xfrm>
            <a:off x="495049" y="2224650"/>
            <a:ext cx="35508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Font typeface="Arial"/>
              <a:buNone/>
            </a:pPr>
            <a:r>
              <a:rPr lang="tr-TR" sz="4400">
                <a:solidFill>
                  <a:srgbClr val="FFFFFF"/>
                </a:solidFill>
                <a:latin typeface="Calibri"/>
                <a:ea typeface="Calibri"/>
                <a:cs typeface="Calibri"/>
                <a:sym typeface="Calibri"/>
              </a:rPr>
              <a:t>İşletmede Mesleki Eğitim</a:t>
            </a:r>
            <a:endParaRPr sz="44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g15b42957e1c_0_1"/>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686" name="Google Shape;686;g15b42957e1c_0_1"/>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g15b42957e1c_0_1"/>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g15b42957e1c_0_1"/>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g15b42957e1c_0_1"/>
          <p:cNvSpPr txBox="1"/>
          <p:nvPr/>
        </p:nvSpPr>
        <p:spPr>
          <a:xfrm>
            <a:off x="0" y="768300"/>
            <a:ext cx="121920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a:solidFill>
                  <a:schemeClr val="dk1"/>
                </a:solidFill>
                <a:highlight>
                  <a:srgbClr val="FFFFFF"/>
                </a:highlight>
                <a:latin typeface="Calibri"/>
                <a:ea typeface="Calibri"/>
                <a:cs typeface="Calibri"/>
                <a:sym typeface="Calibri"/>
              </a:rPr>
              <a:t>İşletmede Mesleki Eğitim Uygulamasında İşbirliği Yaptığımız Kurumlar</a:t>
            </a:r>
            <a:endParaRPr sz="1800">
              <a:solidFill>
                <a:schemeClr val="dk1"/>
              </a:solidFill>
              <a:latin typeface="Calibri"/>
              <a:ea typeface="Calibri"/>
              <a:cs typeface="Calibri"/>
              <a:sym typeface="Calibri"/>
            </a:endParaRPr>
          </a:p>
        </p:txBody>
      </p:sp>
      <p:sp>
        <p:nvSpPr>
          <p:cNvPr id="690" name="Google Shape;690;g15b42957e1c_0_1"/>
          <p:cNvSpPr txBox="1">
            <a:spLocks noGrp="1"/>
          </p:cNvSpPr>
          <p:nvPr>
            <p:ph type="body" idx="1"/>
          </p:nvPr>
        </p:nvSpPr>
        <p:spPr>
          <a:xfrm>
            <a:off x="0" y="5144875"/>
            <a:ext cx="12192000" cy="2332500"/>
          </a:xfrm>
          <a:prstGeom prst="rect">
            <a:avLst/>
          </a:prstGeom>
          <a:noFill/>
          <a:ln>
            <a:noFill/>
          </a:ln>
        </p:spPr>
        <p:txBody>
          <a:bodyPr spcFirstLastPara="1" wrap="square" lIns="91425" tIns="45700" rIns="91425" bIns="45700" anchor="ctr" anchorCtr="0">
            <a:normAutofit/>
          </a:bodyPr>
          <a:lstStyle/>
          <a:p>
            <a:pPr marL="228600" lvl="0" indent="0" algn="ctr" rtl="0">
              <a:lnSpc>
                <a:spcPct val="90000"/>
              </a:lnSpc>
              <a:spcBef>
                <a:spcPts val="1000"/>
              </a:spcBef>
              <a:spcAft>
                <a:spcPts val="0"/>
              </a:spcAft>
              <a:buNone/>
            </a:pPr>
            <a:r>
              <a:rPr lang="tr-TR" sz="1700"/>
              <a:t>Teknoloji Fakültesi Bilgisayar Mühendisliği öğrencilerimiz 2020-2021 yılında İşletmede Mesleki Eğitim uygulamalarını yukarıda logoları bulunan kurumlarda tamamlamışlardır.</a:t>
            </a:r>
            <a:endParaRPr sz="1700"/>
          </a:p>
        </p:txBody>
      </p:sp>
      <p:pic>
        <p:nvPicPr>
          <p:cNvPr id="691" name="Google Shape;691;g15b42957e1c_0_1"/>
          <p:cNvPicPr preferRelativeResize="0"/>
          <p:nvPr/>
        </p:nvPicPr>
        <p:blipFill rotWithShape="1">
          <a:blip r:embed="rId3">
            <a:alphaModFix/>
          </a:blip>
          <a:srcRect/>
          <a:stretch/>
        </p:blipFill>
        <p:spPr>
          <a:xfrm>
            <a:off x="1866387" y="1368425"/>
            <a:ext cx="8459226" cy="4121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pic>
        <p:nvPicPr>
          <p:cNvPr id="250" name="Google Shape;250;p4"/>
          <p:cNvPicPr preferRelativeResize="0"/>
          <p:nvPr/>
        </p:nvPicPr>
        <p:blipFill rotWithShape="1">
          <a:blip r:embed="rId4">
            <a:alphaModFix/>
          </a:blip>
          <a:srcRect/>
          <a:stretch/>
        </p:blipFill>
        <p:spPr>
          <a:xfrm>
            <a:off x="8884884" y="3443526"/>
            <a:ext cx="1771180" cy="1967978"/>
          </a:xfrm>
          <a:prstGeom prst="rect">
            <a:avLst/>
          </a:prstGeom>
          <a:noFill/>
          <a:ln>
            <a:noFill/>
          </a:ln>
        </p:spPr>
      </p:pic>
      <p:pic>
        <p:nvPicPr>
          <p:cNvPr id="251" name="Google Shape;251;p4"/>
          <p:cNvPicPr preferRelativeResize="0"/>
          <p:nvPr/>
        </p:nvPicPr>
        <p:blipFill rotWithShape="1">
          <a:blip r:embed="rId5">
            <a:alphaModFix/>
          </a:blip>
          <a:srcRect/>
          <a:stretch/>
        </p:blipFill>
        <p:spPr>
          <a:xfrm>
            <a:off x="5447313" y="3425752"/>
            <a:ext cx="1762023" cy="1888229"/>
          </a:xfrm>
          <a:prstGeom prst="rect">
            <a:avLst/>
          </a:prstGeom>
          <a:noFill/>
          <a:ln>
            <a:noFill/>
          </a:ln>
        </p:spPr>
      </p:pic>
      <p:pic>
        <p:nvPicPr>
          <p:cNvPr id="252" name="Google Shape;252;p4"/>
          <p:cNvPicPr preferRelativeResize="0"/>
          <p:nvPr/>
        </p:nvPicPr>
        <p:blipFill rotWithShape="1">
          <a:blip r:embed="rId6">
            <a:alphaModFix/>
          </a:blip>
          <a:srcRect/>
          <a:stretch/>
        </p:blipFill>
        <p:spPr>
          <a:xfrm>
            <a:off x="5395806" y="628001"/>
            <a:ext cx="1749057" cy="1913619"/>
          </a:xfrm>
          <a:prstGeom prst="rect">
            <a:avLst/>
          </a:prstGeom>
          <a:noFill/>
          <a:ln>
            <a:noFill/>
          </a:ln>
        </p:spPr>
      </p:pic>
      <p:pic>
        <p:nvPicPr>
          <p:cNvPr id="253" name="Google Shape;253;p4" descr="saydam resim çerçeve ile ilgili görsel sonucu"/>
          <p:cNvPicPr preferRelativeResize="0"/>
          <p:nvPr/>
        </p:nvPicPr>
        <p:blipFill rotWithShape="1">
          <a:blip r:embed="rId7">
            <a:alphaModFix/>
          </a:blip>
          <a:srcRect/>
          <a:stretch/>
        </p:blipFill>
        <p:spPr>
          <a:xfrm>
            <a:off x="8885153" y="3246208"/>
            <a:ext cx="1784026" cy="2291162"/>
          </a:xfrm>
          <a:prstGeom prst="rect">
            <a:avLst/>
          </a:prstGeom>
          <a:noFill/>
          <a:ln>
            <a:noFill/>
          </a:ln>
        </p:spPr>
      </p:pic>
      <p:pic>
        <p:nvPicPr>
          <p:cNvPr id="254" name="Google Shape;254;p4" descr="saydam resim çerçeve ile ilgili görsel sonucu"/>
          <p:cNvPicPr preferRelativeResize="0"/>
          <p:nvPr/>
        </p:nvPicPr>
        <p:blipFill rotWithShape="1">
          <a:blip r:embed="rId7">
            <a:alphaModFix/>
          </a:blip>
          <a:srcRect/>
          <a:stretch/>
        </p:blipFill>
        <p:spPr>
          <a:xfrm>
            <a:off x="5447313" y="3246208"/>
            <a:ext cx="1784026" cy="2291162"/>
          </a:xfrm>
          <a:prstGeom prst="rect">
            <a:avLst/>
          </a:prstGeom>
          <a:noFill/>
          <a:ln>
            <a:noFill/>
          </a:ln>
        </p:spPr>
      </p:pic>
      <p:pic>
        <p:nvPicPr>
          <p:cNvPr id="255" name="Google Shape;255;p4" descr="saydam resim çerçeve ile ilgili görsel sonucu"/>
          <p:cNvPicPr preferRelativeResize="0"/>
          <p:nvPr/>
        </p:nvPicPr>
        <p:blipFill rotWithShape="1">
          <a:blip r:embed="rId7">
            <a:alphaModFix/>
          </a:blip>
          <a:srcRect/>
          <a:stretch/>
        </p:blipFill>
        <p:spPr>
          <a:xfrm>
            <a:off x="5352302" y="418103"/>
            <a:ext cx="1784026" cy="2291163"/>
          </a:xfrm>
          <a:prstGeom prst="rect">
            <a:avLst/>
          </a:prstGeom>
          <a:noFill/>
          <a:ln>
            <a:noFill/>
          </a:ln>
        </p:spPr>
      </p:pic>
      <p:sp>
        <p:nvSpPr>
          <p:cNvPr id="256" name="Google Shape;256;p4"/>
          <p:cNvSpPr txBox="1"/>
          <p:nvPr/>
        </p:nvSpPr>
        <p:spPr>
          <a:xfrm>
            <a:off x="5488314" y="2709266"/>
            <a:ext cx="1680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800"/>
              <a:buFont typeface="Times New Roman"/>
              <a:buNone/>
            </a:pPr>
            <a:r>
              <a:rPr lang="tr-TR" sz="1800" b="0" i="0" u="sng" strike="noStrike" cap="none">
                <a:solidFill>
                  <a:srgbClr val="003A65"/>
                </a:solidFill>
                <a:latin typeface="Times New Roman"/>
                <a:ea typeface="Times New Roman"/>
                <a:cs typeface="Times New Roman"/>
                <a:sym typeface="Times New Roman"/>
              </a:rPr>
              <a:t>REKTÖR</a:t>
            </a:r>
            <a:endParaRPr/>
          </a:p>
        </p:txBody>
      </p:sp>
      <p:sp>
        <p:nvSpPr>
          <p:cNvPr id="257" name="Google Shape;257;p4"/>
          <p:cNvSpPr txBox="1"/>
          <p:nvPr/>
        </p:nvSpPr>
        <p:spPr>
          <a:xfrm>
            <a:off x="5474926" y="2964725"/>
            <a:ext cx="1829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dirty="0">
                <a:solidFill>
                  <a:srgbClr val="003A65"/>
                </a:solidFill>
                <a:latin typeface="Times New Roman"/>
                <a:ea typeface="Times New Roman"/>
                <a:cs typeface="Times New Roman"/>
                <a:sym typeface="Times New Roman"/>
              </a:rPr>
              <a:t>Prof. Dr. Mustafa KURT</a:t>
            </a:r>
            <a:endParaRPr dirty="0"/>
          </a:p>
        </p:txBody>
      </p:sp>
      <p:sp>
        <p:nvSpPr>
          <p:cNvPr id="258" name="Google Shape;258;p4"/>
          <p:cNvSpPr txBox="1"/>
          <p:nvPr/>
        </p:nvSpPr>
        <p:spPr>
          <a:xfrm>
            <a:off x="5486400" y="5703800"/>
            <a:ext cx="1945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a:solidFill>
                  <a:srgbClr val="003A65"/>
                </a:solidFill>
                <a:latin typeface="Times New Roman"/>
                <a:ea typeface="Times New Roman"/>
                <a:cs typeface="Times New Roman"/>
                <a:sym typeface="Times New Roman"/>
              </a:rPr>
              <a:t>Prof. Dr. Mustafa ÇELEN</a:t>
            </a:r>
            <a:endParaRPr/>
          </a:p>
        </p:txBody>
      </p:sp>
      <p:sp>
        <p:nvSpPr>
          <p:cNvPr id="259" name="Google Shape;259;p4"/>
          <p:cNvSpPr txBox="1"/>
          <p:nvPr/>
        </p:nvSpPr>
        <p:spPr>
          <a:xfrm>
            <a:off x="5533357" y="5473965"/>
            <a:ext cx="167988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REKTÖR YRD.</a:t>
            </a:r>
            <a:endParaRPr/>
          </a:p>
        </p:txBody>
      </p:sp>
      <p:sp>
        <p:nvSpPr>
          <p:cNvPr id="260" name="Google Shape;260;p4"/>
          <p:cNvSpPr txBox="1"/>
          <p:nvPr/>
        </p:nvSpPr>
        <p:spPr>
          <a:xfrm>
            <a:off x="8915399" y="5712350"/>
            <a:ext cx="20595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a:solidFill>
                  <a:srgbClr val="003A65"/>
                </a:solidFill>
                <a:latin typeface="Times New Roman"/>
                <a:ea typeface="Times New Roman"/>
                <a:cs typeface="Times New Roman"/>
                <a:sym typeface="Times New Roman"/>
              </a:rPr>
              <a:t>Prof. Dr. Ömer AKGİRAY</a:t>
            </a:r>
            <a:endParaRPr/>
          </a:p>
        </p:txBody>
      </p:sp>
      <p:sp>
        <p:nvSpPr>
          <p:cNvPr id="261" name="Google Shape;261;p4"/>
          <p:cNvSpPr txBox="1"/>
          <p:nvPr/>
        </p:nvSpPr>
        <p:spPr>
          <a:xfrm>
            <a:off x="8947626" y="5473965"/>
            <a:ext cx="167988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REKTÖR YRD.</a:t>
            </a:r>
            <a:endParaRPr/>
          </a:p>
        </p:txBody>
      </p:sp>
      <p:pic>
        <p:nvPicPr>
          <p:cNvPr id="262" name="Google Shape;262;p4" descr="saydam resim çerçeve ile ilgili görsel sonucu"/>
          <p:cNvPicPr preferRelativeResize="0"/>
          <p:nvPr/>
        </p:nvPicPr>
        <p:blipFill rotWithShape="1">
          <a:blip r:embed="rId7">
            <a:alphaModFix/>
          </a:blip>
          <a:srcRect l="-330560" t="113510" r="330560" b="-113510"/>
          <a:stretch/>
        </p:blipFill>
        <p:spPr>
          <a:xfrm>
            <a:off x="2245372" y="3078583"/>
            <a:ext cx="1784026" cy="2291163"/>
          </a:xfrm>
          <a:prstGeom prst="rect">
            <a:avLst/>
          </a:prstGeom>
          <a:noFill/>
          <a:ln>
            <a:noFill/>
          </a:ln>
        </p:spPr>
      </p:pic>
      <p:pic>
        <p:nvPicPr>
          <p:cNvPr id="263" name="Google Shape;263;p4" descr="saydam resim çerçeve ile ilgili görsel sonucu"/>
          <p:cNvPicPr preferRelativeResize="0"/>
          <p:nvPr/>
        </p:nvPicPr>
        <p:blipFill rotWithShape="1">
          <a:blip r:embed="rId7">
            <a:alphaModFix/>
          </a:blip>
          <a:srcRect/>
          <a:stretch/>
        </p:blipFill>
        <p:spPr>
          <a:xfrm>
            <a:off x="1846750" y="3191399"/>
            <a:ext cx="1829425" cy="2349450"/>
          </a:xfrm>
          <a:prstGeom prst="rect">
            <a:avLst/>
          </a:prstGeom>
          <a:noFill/>
          <a:ln>
            <a:noFill/>
          </a:ln>
        </p:spPr>
      </p:pic>
      <p:pic>
        <p:nvPicPr>
          <p:cNvPr id="264" name="Google Shape;264;p4"/>
          <p:cNvPicPr preferRelativeResize="0"/>
          <p:nvPr/>
        </p:nvPicPr>
        <p:blipFill>
          <a:blip r:embed="rId8">
            <a:alphaModFix/>
          </a:blip>
          <a:stretch>
            <a:fillRect/>
          </a:stretch>
        </p:blipFill>
        <p:spPr>
          <a:xfrm>
            <a:off x="2001088" y="3422012"/>
            <a:ext cx="1520746" cy="1888225"/>
          </a:xfrm>
          <a:prstGeom prst="rect">
            <a:avLst/>
          </a:prstGeom>
          <a:noFill/>
          <a:ln>
            <a:noFill/>
          </a:ln>
        </p:spPr>
      </p:pic>
      <p:sp>
        <p:nvSpPr>
          <p:cNvPr id="265" name="Google Shape;265;p4"/>
          <p:cNvSpPr txBox="1"/>
          <p:nvPr/>
        </p:nvSpPr>
        <p:spPr>
          <a:xfrm>
            <a:off x="1921475" y="5707600"/>
            <a:ext cx="1945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a:solidFill>
                  <a:srgbClr val="003A65"/>
                </a:solidFill>
                <a:latin typeface="Times New Roman"/>
                <a:ea typeface="Times New Roman"/>
                <a:cs typeface="Times New Roman"/>
                <a:sym typeface="Times New Roman"/>
              </a:rPr>
              <a:t>Prof. Dr. Hasan KORKUT</a:t>
            </a:r>
            <a:endParaRPr sz="1500">
              <a:solidFill>
                <a:srgbClr val="262626"/>
              </a:solidFill>
              <a:latin typeface="Times New Roman"/>
              <a:ea typeface="Times New Roman"/>
              <a:cs typeface="Times New Roman"/>
              <a:sym typeface="Times New Roman"/>
            </a:endParaRPr>
          </a:p>
        </p:txBody>
      </p:sp>
      <p:sp>
        <p:nvSpPr>
          <p:cNvPr id="266" name="Google Shape;266;p4"/>
          <p:cNvSpPr txBox="1"/>
          <p:nvPr/>
        </p:nvSpPr>
        <p:spPr>
          <a:xfrm>
            <a:off x="1921464" y="5473890"/>
            <a:ext cx="1680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REKTÖR YRD.</a:t>
            </a:r>
            <a:endParaRPr/>
          </a:p>
        </p:txBody>
      </p:sp>
      <p:pic>
        <p:nvPicPr>
          <p:cNvPr id="267" name="Google Shape;267;p4"/>
          <p:cNvPicPr preferRelativeResize="0"/>
          <p:nvPr/>
        </p:nvPicPr>
        <p:blipFill rotWithShape="1">
          <a:blip r:embed="rId9">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5"/>
        <p:cNvGrpSpPr/>
        <p:nvPr/>
      </p:nvGrpSpPr>
      <p:grpSpPr>
        <a:xfrm>
          <a:off x="0" y="0"/>
          <a:ext cx="0" cy="0"/>
          <a:chOff x="0" y="0"/>
          <a:chExt cx="0" cy="0"/>
        </a:xfrm>
      </p:grpSpPr>
      <p:sp>
        <p:nvSpPr>
          <p:cNvPr id="696" name="Google Shape;696;g15b42957e1c_0_16"/>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7" name="Google Shape;697;g15b42957e1c_0_1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8" name="Google Shape;698;g15b42957e1c_0_16"/>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g15b42957e1c_0_16"/>
          <p:cNvSpPr txBox="1">
            <a:spLocks noGrp="1"/>
          </p:cNvSpPr>
          <p:nvPr>
            <p:ph type="body" idx="1"/>
          </p:nvPr>
        </p:nvSpPr>
        <p:spPr>
          <a:xfrm>
            <a:off x="4314550" y="591348"/>
            <a:ext cx="7608300" cy="34524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2500"/>
              <a:t>Üniversitemizde Erasmus, Farabi ve Mevlana değişim programları bulunmaktadır.</a:t>
            </a:r>
            <a:endParaRPr sz="2500"/>
          </a:p>
          <a:p>
            <a:pPr marL="228600" lvl="0" indent="0" algn="just" rtl="0">
              <a:lnSpc>
                <a:spcPct val="90000"/>
              </a:lnSpc>
              <a:spcBef>
                <a:spcPts val="0"/>
              </a:spcBef>
              <a:spcAft>
                <a:spcPts val="0"/>
              </a:spcAft>
              <a:buNone/>
            </a:pPr>
            <a:endParaRPr sz="2500"/>
          </a:p>
          <a:p>
            <a:pPr marL="228600" lvl="0" indent="0" algn="just" rtl="0">
              <a:lnSpc>
                <a:spcPct val="90000"/>
              </a:lnSpc>
              <a:spcBef>
                <a:spcPts val="1000"/>
              </a:spcBef>
              <a:spcAft>
                <a:spcPts val="0"/>
              </a:spcAft>
              <a:buNone/>
            </a:pPr>
            <a:r>
              <a:rPr lang="tr-TR" sz="2500"/>
              <a:t>Bölümün Erasmus değişim programı için anlaşmalı üniversiteleri aşağıdaki gibidir.</a:t>
            </a:r>
            <a:endParaRPr/>
          </a:p>
          <a:p>
            <a:pPr marL="0" lvl="0" indent="0" algn="just" rtl="0">
              <a:lnSpc>
                <a:spcPct val="90000"/>
              </a:lnSpc>
              <a:spcBef>
                <a:spcPts val="1000"/>
              </a:spcBef>
              <a:spcAft>
                <a:spcPts val="0"/>
              </a:spcAft>
              <a:buClr>
                <a:schemeClr val="dk1"/>
              </a:buClr>
              <a:buSzPts val="2500"/>
              <a:buNone/>
            </a:pPr>
            <a:endParaRPr sz="2500"/>
          </a:p>
        </p:txBody>
      </p:sp>
      <p:sp>
        <p:nvSpPr>
          <p:cNvPr id="700" name="Google Shape;700;g15b42957e1c_0_16"/>
          <p:cNvSpPr txBox="1"/>
          <p:nvPr/>
        </p:nvSpPr>
        <p:spPr>
          <a:xfrm>
            <a:off x="495061" y="2224660"/>
            <a:ext cx="31770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Değişim</a:t>
            </a:r>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Programları</a:t>
            </a:r>
            <a:endParaRPr sz="4400">
              <a:solidFill>
                <a:schemeClr val="dk1"/>
              </a:solidFill>
              <a:latin typeface="Calibri"/>
              <a:ea typeface="Calibri"/>
              <a:cs typeface="Calibri"/>
              <a:sym typeface="Calibri"/>
            </a:endParaRPr>
          </a:p>
        </p:txBody>
      </p:sp>
      <p:graphicFrame>
        <p:nvGraphicFramePr>
          <p:cNvPr id="701" name="Google Shape;701;g15b42957e1c_0_16"/>
          <p:cNvGraphicFramePr/>
          <p:nvPr>
            <p:extLst>
              <p:ext uri="{D42A27DB-BD31-4B8C-83A1-F6EECF244321}">
                <p14:modId xmlns:p14="http://schemas.microsoft.com/office/powerpoint/2010/main" val="4108802440"/>
              </p:ext>
            </p:extLst>
          </p:nvPr>
        </p:nvGraphicFramePr>
        <p:xfrm>
          <a:off x="4659285" y="3518704"/>
          <a:ext cx="6974548" cy="2948346"/>
        </p:xfrm>
        <a:graphic>
          <a:graphicData uri="http://schemas.openxmlformats.org/drawingml/2006/table">
            <a:tbl>
              <a:tblPr firstRow="1" bandRow="1">
                <a:noFill/>
                <a:tableStyleId>{32E37C9E-3032-4110-830B-BF6149FF15BB}</a:tableStyleId>
              </a:tblPr>
              <a:tblGrid>
                <a:gridCol w="1544595">
                  <a:extLst>
                    <a:ext uri="{9D8B030D-6E8A-4147-A177-3AD203B41FA5}">
                      <a16:colId xmlns:a16="http://schemas.microsoft.com/office/drawing/2014/main" val="20000"/>
                    </a:ext>
                  </a:extLst>
                </a:gridCol>
                <a:gridCol w="1893561">
                  <a:extLst>
                    <a:ext uri="{9D8B030D-6E8A-4147-A177-3AD203B41FA5}">
                      <a16:colId xmlns:a16="http://schemas.microsoft.com/office/drawing/2014/main" val="20001"/>
                    </a:ext>
                  </a:extLst>
                </a:gridCol>
                <a:gridCol w="1195629">
                  <a:extLst>
                    <a:ext uri="{9D8B030D-6E8A-4147-A177-3AD203B41FA5}">
                      <a16:colId xmlns:a16="http://schemas.microsoft.com/office/drawing/2014/main" val="20002"/>
                    </a:ext>
                  </a:extLst>
                </a:gridCol>
                <a:gridCol w="2340763">
                  <a:extLst>
                    <a:ext uri="{9D8B030D-6E8A-4147-A177-3AD203B41FA5}">
                      <a16:colId xmlns:a16="http://schemas.microsoft.com/office/drawing/2014/main" val="20003"/>
                    </a:ext>
                  </a:extLst>
                </a:gridCol>
              </a:tblGrid>
              <a:tr h="426494">
                <a:tc>
                  <a:txBody>
                    <a:bodyPr/>
                    <a:lstStyle/>
                    <a:p>
                      <a:pPr marL="0" marR="0" lvl="0" indent="0" algn="ctr" rtl="0">
                        <a:spcBef>
                          <a:spcPts val="0"/>
                        </a:spcBef>
                        <a:spcAft>
                          <a:spcPts val="0"/>
                        </a:spcAft>
                        <a:buNone/>
                      </a:pPr>
                      <a:r>
                        <a:rPr lang="tr-TR" sz="1700" b="0">
                          <a:solidFill>
                            <a:schemeClr val="dk1"/>
                          </a:solidFill>
                        </a:rPr>
                        <a:t>Üniversite Adı</a:t>
                      </a:r>
                      <a:endParaRPr sz="1700" b="0">
                        <a:solidFill>
                          <a:schemeClr val="dk1"/>
                        </a:solidFill>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sz="1700" b="0">
                          <a:solidFill>
                            <a:schemeClr val="dk1"/>
                          </a:solidFill>
                        </a:rPr>
                        <a:t>Bölüm Adı</a:t>
                      </a:r>
                      <a:endParaRPr sz="1700" b="0">
                        <a:solidFill>
                          <a:schemeClr val="dk1"/>
                        </a:solidFill>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sz="1700" b="0">
                          <a:solidFill>
                            <a:schemeClr val="dk1"/>
                          </a:solidFill>
                        </a:rPr>
                        <a:t>Ülke</a:t>
                      </a:r>
                      <a:endParaRPr sz="1700" b="0">
                        <a:solidFill>
                          <a:schemeClr val="dk1"/>
                        </a:solidFill>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sz="1700" b="0">
                          <a:solidFill>
                            <a:schemeClr val="dk1"/>
                          </a:solidFill>
                        </a:rPr>
                        <a:t>Açıklama</a:t>
                      </a:r>
                      <a:endParaRPr sz="1700" b="0">
                        <a:solidFill>
                          <a:schemeClr val="dk1"/>
                        </a:solidFill>
                      </a:endParaRPr>
                    </a:p>
                  </a:txBody>
                  <a:tcPr marL="91450" marR="91450" marT="45725" marB="45725" anchor="ctr">
                    <a:solidFill>
                      <a:srgbClr val="FEE599"/>
                    </a:solidFill>
                  </a:tcPr>
                </a:tc>
                <a:extLst>
                  <a:ext uri="{0D108BD9-81ED-4DB2-BD59-A6C34878D82A}">
                    <a16:rowId xmlns:a16="http://schemas.microsoft.com/office/drawing/2014/main" val="10000"/>
                  </a:ext>
                </a:extLst>
              </a:tr>
              <a:tr h="630463">
                <a:tc>
                  <a:txBody>
                    <a:bodyPr/>
                    <a:lstStyle/>
                    <a:p>
                      <a:pPr marL="0" lvl="0" indent="0" algn="ctr" rtl="0">
                        <a:spcBef>
                          <a:spcPts val="0"/>
                        </a:spcBef>
                        <a:spcAft>
                          <a:spcPts val="0"/>
                        </a:spcAft>
                        <a:buClr>
                          <a:schemeClr val="dk1"/>
                        </a:buClr>
                        <a:buSzPts val="1600"/>
                        <a:buFont typeface="Calibri"/>
                        <a:buNone/>
                      </a:pPr>
                      <a:r>
                        <a:rPr lang="tr-TR"/>
                        <a:t>Universidad de Oviedo</a:t>
                      </a:r>
                      <a:endParaRPr b="0" i="0" u="none" strike="noStrike">
                        <a:solidFill>
                          <a:schemeClr val="dk1"/>
                        </a:solidFill>
                        <a:latin typeface="Calibri"/>
                        <a:ea typeface="Calibri"/>
                        <a:cs typeface="Calibri"/>
                        <a:sym typeface="Calibri"/>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School of Computer Science</a:t>
                      </a:r>
                      <a:endParaRPr/>
                    </a:p>
                  </a:txBody>
                  <a:tcPr marL="91450" marR="91450" marT="45725" marB="45725" anchor="ctr">
                    <a:solidFill>
                      <a:srgbClr val="FEE599"/>
                    </a:solidFill>
                  </a:tcPr>
                </a:tc>
                <a:tc>
                  <a:txBody>
                    <a:bodyPr/>
                    <a:lstStyle/>
                    <a:p>
                      <a:pPr marL="0" lvl="0" indent="0" algn="ctr" rtl="0">
                        <a:spcBef>
                          <a:spcPts val="0"/>
                        </a:spcBef>
                        <a:spcAft>
                          <a:spcPts val="0"/>
                        </a:spcAft>
                        <a:buClr>
                          <a:schemeClr val="dk1"/>
                        </a:buClr>
                        <a:buFont typeface="Arial"/>
                        <a:buNone/>
                      </a:pPr>
                      <a:r>
                        <a:rPr lang="tr-TR"/>
                        <a:t>İspanya</a:t>
                      </a:r>
                      <a:endParaRPr/>
                    </a:p>
                  </a:txBody>
                  <a:tcPr marL="91450" marR="91450" marT="45725" marB="45725" anchor="ctr">
                    <a:solidFill>
                      <a:srgbClr val="FEE599"/>
                    </a:solidFill>
                  </a:tcPr>
                </a:tc>
                <a:tc>
                  <a:txBody>
                    <a:bodyPr/>
                    <a:lstStyle/>
                    <a:p>
                      <a:pPr marL="0" lvl="0" indent="0" algn="ctr" rtl="0">
                        <a:spcBef>
                          <a:spcPts val="0"/>
                        </a:spcBef>
                        <a:spcAft>
                          <a:spcPts val="0"/>
                        </a:spcAft>
                        <a:buClr>
                          <a:schemeClr val="dk1"/>
                        </a:buClr>
                        <a:buSzPts val="1100"/>
                        <a:buFont typeface="Arial"/>
                        <a:buNone/>
                      </a:pPr>
                      <a:r>
                        <a:rPr lang="tr-TR"/>
                        <a:t>4 Lisans/Lisansüstü</a:t>
                      </a:r>
                      <a:endParaRPr/>
                    </a:p>
                  </a:txBody>
                  <a:tcPr marL="91450" marR="91450" marT="45725" marB="45725" anchor="ctr">
                    <a:solidFill>
                      <a:srgbClr val="FEE599"/>
                    </a:solidFill>
                  </a:tcPr>
                </a:tc>
                <a:extLst>
                  <a:ext uri="{0D108BD9-81ED-4DB2-BD59-A6C34878D82A}">
                    <a16:rowId xmlns:a16="http://schemas.microsoft.com/office/drawing/2014/main" val="10001"/>
                  </a:ext>
                </a:extLst>
              </a:tr>
              <a:tr h="630463">
                <a:tc>
                  <a:txBody>
                    <a:bodyPr/>
                    <a:lstStyle/>
                    <a:p>
                      <a:pPr marL="0" lvl="0" indent="0" algn="ctr" rtl="0">
                        <a:spcBef>
                          <a:spcPts val="0"/>
                        </a:spcBef>
                        <a:spcAft>
                          <a:spcPts val="0"/>
                        </a:spcAft>
                        <a:buClr>
                          <a:schemeClr val="dk1"/>
                        </a:buClr>
                        <a:buSzPts val="1600"/>
                        <a:buFont typeface="Calibri"/>
                        <a:buNone/>
                      </a:pPr>
                      <a:r>
                        <a:rPr lang="tr-TR"/>
                        <a:t>Lublin University of Technology</a:t>
                      </a:r>
                      <a:endParaRPr b="0" i="0" u="none" strike="noStrike">
                        <a:solidFill>
                          <a:schemeClr val="dk1"/>
                        </a:solidFill>
                        <a:latin typeface="Calibri"/>
                        <a:ea typeface="Calibri"/>
                        <a:cs typeface="Calibri"/>
                        <a:sym typeface="Calibri"/>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Faculty of Elec. Eng. and Computer Science</a:t>
                      </a:r>
                      <a:endParaRPr/>
                    </a:p>
                  </a:txBody>
                  <a:tcPr marL="91450" marR="91450" marT="45725" marB="45725" anchor="ctr">
                    <a:solidFill>
                      <a:srgbClr val="FEE599"/>
                    </a:solidFill>
                  </a:tcPr>
                </a:tc>
                <a:tc>
                  <a:txBody>
                    <a:bodyPr/>
                    <a:lstStyle/>
                    <a:p>
                      <a:pPr marL="0" lvl="0" indent="0" algn="ctr" rtl="0">
                        <a:spcBef>
                          <a:spcPts val="0"/>
                        </a:spcBef>
                        <a:spcAft>
                          <a:spcPts val="0"/>
                        </a:spcAft>
                        <a:buClr>
                          <a:schemeClr val="dk1"/>
                        </a:buClr>
                        <a:buFont typeface="Arial"/>
                        <a:buNone/>
                      </a:pPr>
                      <a:r>
                        <a:rPr lang="tr-TR"/>
                        <a:t>Polonya</a:t>
                      </a:r>
                      <a:endParaRPr/>
                    </a:p>
                  </a:txBody>
                  <a:tcPr marL="91450" marR="91450" marT="45725" marB="45725" anchor="ctr">
                    <a:solidFill>
                      <a:srgbClr val="FEE599"/>
                    </a:solidFill>
                  </a:tcPr>
                </a:tc>
                <a:tc>
                  <a:txBody>
                    <a:bodyPr/>
                    <a:lstStyle/>
                    <a:p>
                      <a:pPr marL="0" lvl="0" indent="0" algn="ctr" rtl="0">
                        <a:spcBef>
                          <a:spcPts val="0"/>
                        </a:spcBef>
                        <a:spcAft>
                          <a:spcPts val="0"/>
                        </a:spcAft>
                        <a:buClr>
                          <a:schemeClr val="dk1"/>
                        </a:buClr>
                        <a:buSzPts val="1100"/>
                        <a:buFont typeface="Arial"/>
                        <a:buNone/>
                      </a:pPr>
                      <a:r>
                        <a:rPr lang="tr-TR"/>
                        <a:t>2 Lisans</a:t>
                      </a:r>
                      <a:endParaRPr/>
                    </a:p>
                    <a:p>
                      <a:pPr marL="0" lvl="0" indent="0" algn="ctr" rtl="0">
                        <a:spcBef>
                          <a:spcPts val="0"/>
                        </a:spcBef>
                        <a:spcAft>
                          <a:spcPts val="0"/>
                        </a:spcAft>
                        <a:buClr>
                          <a:schemeClr val="dk1"/>
                        </a:buClr>
                        <a:buSzPts val="1100"/>
                        <a:buFont typeface="Arial"/>
                        <a:buNone/>
                      </a:pPr>
                      <a:r>
                        <a:rPr lang="tr-TR"/>
                        <a:t>2 Staj Değişimi</a:t>
                      </a:r>
                      <a:endParaRPr/>
                    </a:p>
                  </a:txBody>
                  <a:tcPr marL="91450" marR="91450" marT="45725" marB="45725" anchor="ctr">
                    <a:solidFill>
                      <a:srgbClr val="FEE599"/>
                    </a:solidFill>
                  </a:tcPr>
                </a:tc>
                <a:extLst>
                  <a:ext uri="{0D108BD9-81ED-4DB2-BD59-A6C34878D82A}">
                    <a16:rowId xmlns:a16="http://schemas.microsoft.com/office/drawing/2014/main" val="10002"/>
                  </a:ext>
                </a:extLst>
              </a:tr>
              <a:tr h="630463">
                <a:tc>
                  <a:txBody>
                    <a:bodyPr/>
                    <a:lstStyle/>
                    <a:p>
                      <a:pPr marL="0" marR="0" lvl="0" indent="0" algn="ctr" rtl="0">
                        <a:lnSpc>
                          <a:spcPct val="100000"/>
                        </a:lnSpc>
                        <a:spcBef>
                          <a:spcPts val="0"/>
                        </a:spcBef>
                        <a:spcAft>
                          <a:spcPts val="0"/>
                        </a:spcAft>
                        <a:buNone/>
                      </a:pPr>
                      <a:r>
                        <a:rPr lang="tr-TR"/>
                        <a:t>University of Bielsko-Biala</a:t>
                      </a:r>
                      <a:endParaRPr b="0" i="0" u="none" strike="noStrike">
                        <a:solidFill>
                          <a:schemeClr val="dk1"/>
                        </a:solidFill>
                        <a:latin typeface="Calibri"/>
                        <a:ea typeface="Calibri"/>
                        <a:cs typeface="Calibri"/>
                        <a:sym typeface="Calibri"/>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Faculty of Computer Science</a:t>
                      </a:r>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Polonya</a:t>
                      </a:r>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2 Lisans 1 Lisansüstü</a:t>
                      </a:r>
                      <a:endParaRPr/>
                    </a:p>
                    <a:p>
                      <a:pPr marL="0" marR="0" lvl="0" indent="0" algn="ctr" rtl="0">
                        <a:spcBef>
                          <a:spcPts val="0"/>
                        </a:spcBef>
                        <a:spcAft>
                          <a:spcPts val="0"/>
                        </a:spcAft>
                        <a:buNone/>
                      </a:pPr>
                      <a:r>
                        <a:rPr lang="tr-TR"/>
                        <a:t>2 Staj Değişimi</a:t>
                      </a:r>
                      <a:endParaRPr/>
                    </a:p>
                  </a:txBody>
                  <a:tcPr marL="91450" marR="91450" marT="45725" marB="45725" anchor="ctr">
                    <a:solidFill>
                      <a:srgbClr val="FEE599"/>
                    </a:solidFill>
                  </a:tcPr>
                </a:tc>
                <a:extLst>
                  <a:ext uri="{0D108BD9-81ED-4DB2-BD59-A6C34878D82A}">
                    <a16:rowId xmlns:a16="http://schemas.microsoft.com/office/drawing/2014/main" val="10003"/>
                  </a:ext>
                </a:extLst>
              </a:tr>
              <a:tr h="630463">
                <a:tc>
                  <a:txBody>
                    <a:bodyPr/>
                    <a:lstStyle/>
                    <a:p>
                      <a:pPr marL="0" marR="0" lvl="0" indent="0" algn="ctr" rtl="0">
                        <a:lnSpc>
                          <a:spcPct val="100000"/>
                        </a:lnSpc>
                        <a:spcBef>
                          <a:spcPts val="0"/>
                        </a:spcBef>
                        <a:spcAft>
                          <a:spcPts val="0"/>
                        </a:spcAft>
                        <a:buNone/>
                      </a:pPr>
                      <a:r>
                        <a:rPr lang="tr-TR"/>
                        <a:t>West University of Timișoara</a:t>
                      </a:r>
                      <a:endParaRPr b="0" i="0" u="none" strike="noStrike">
                        <a:solidFill>
                          <a:schemeClr val="dk1"/>
                        </a:solidFill>
                        <a:latin typeface="Calibri"/>
                        <a:ea typeface="Calibri"/>
                        <a:cs typeface="Calibri"/>
                        <a:sym typeface="Calibri"/>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Computer Science</a:t>
                      </a:r>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a:t>Romanya</a:t>
                      </a:r>
                      <a:endParaRPr/>
                    </a:p>
                  </a:txBody>
                  <a:tcPr marL="91450" marR="91450" marT="45725" marB="45725" anchor="ctr">
                    <a:solidFill>
                      <a:srgbClr val="FEE599"/>
                    </a:solidFill>
                  </a:tcPr>
                </a:tc>
                <a:tc>
                  <a:txBody>
                    <a:bodyPr/>
                    <a:lstStyle/>
                    <a:p>
                      <a:pPr marL="0" marR="0" lvl="0" indent="0" algn="ctr" rtl="0">
                        <a:spcBef>
                          <a:spcPts val="0"/>
                        </a:spcBef>
                        <a:spcAft>
                          <a:spcPts val="0"/>
                        </a:spcAft>
                        <a:buNone/>
                      </a:pPr>
                      <a:r>
                        <a:rPr lang="tr-TR" dirty="0"/>
                        <a:t>2 Lisans 2 Lisansüstü</a:t>
                      </a:r>
                      <a:endParaRPr dirty="0"/>
                    </a:p>
                    <a:p>
                      <a:pPr marL="0" marR="0" lvl="0" indent="0" algn="ctr" rtl="0">
                        <a:spcBef>
                          <a:spcPts val="0"/>
                        </a:spcBef>
                        <a:spcAft>
                          <a:spcPts val="0"/>
                        </a:spcAft>
                        <a:buNone/>
                      </a:pPr>
                      <a:r>
                        <a:rPr lang="tr-TR" dirty="0"/>
                        <a:t>2 Staj Değişimi</a:t>
                      </a:r>
                      <a:endParaRPr dirty="0"/>
                    </a:p>
                  </a:txBody>
                  <a:tcPr marL="91450" marR="91450" marT="45725" marB="45725" anchor="ctr">
                    <a:solidFill>
                      <a:srgbClr val="FEE599"/>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5"/>
        <p:cNvGrpSpPr/>
        <p:nvPr/>
      </p:nvGrpSpPr>
      <p:grpSpPr>
        <a:xfrm>
          <a:off x="0" y="0"/>
          <a:ext cx="0" cy="0"/>
          <a:chOff x="0" y="0"/>
          <a:chExt cx="0" cy="0"/>
        </a:xfrm>
      </p:grpSpPr>
      <p:sp>
        <p:nvSpPr>
          <p:cNvPr id="706" name="Google Shape;706;p3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7" name="Google Shape;707;p3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8" name="Google Shape;708;p34"/>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34"/>
          <p:cNvSpPr txBox="1">
            <a:spLocks noGrp="1"/>
          </p:cNvSpPr>
          <p:nvPr>
            <p:ph type="body" idx="1"/>
          </p:nvPr>
        </p:nvSpPr>
        <p:spPr>
          <a:xfrm>
            <a:off x="4450300" y="591350"/>
            <a:ext cx="7472400" cy="3365700"/>
          </a:xfrm>
          <a:prstGeom prst="rect">
            <a:avLst/>
          </a:prstGeom>
          <a:noFill/>
          <a:ln>
            <a:noFill/>
          </a:ln>
        </p:spPr>
        <p:txBody>
          <a:bodyPr spcFirstLastPara="1" wrap="square" lIns="91425" tIns="45700" rIns="91425" bIns="45700" anchor="ctr" anchorCtr="0">
            <a:normAutofit/>
          </a:bodyPr>
          <a:lstStyle/>
          <a:p>
            <a:pPr marL="228600" lvl="0" indent="0" algn="just" rtl="0">
              <a:lnSpc>
                <a:spcPct val="80000"/>
              </a:lnSpc>
              <a:spcBef>
                <a:spcPts val="0"/>
              </a:spcBef>
              <a:spcAft>
                <a:spcPts val="0"/>
              </a:spcAft>
              <a:buNone/>
            </a:pPr>
            <a:r>
              <a:rPr lang="tr-TR" sz="2400" dirty="0" err="1"/>
              <a:t>Önlisans</a:t>
            </a:r>
            <a:r>
              <a:rPr lang="tr-TR" sz="2400" dirty="0"/>
              <a:t>/Lisans öğrencilerinin akademik not ortalamasının en az </a:t>
            </a:r>
            <a:r>
              <a:rPr lang="tr-TR" sz="2400" b="1" dirty="0"/>
              <a:t>2.2/4.0</a:t>
            </a:r>
            <a:r>
              <a:rPr lang="tr-TR" sz="2400" dirty="0"/>
              <a:t> olması</a:t>
            </a:r>
            <a:endParaRPr sz="2400" dirty="0"/>
          </a:p>
          <a:p>
            <a:pPr marL="228600" lvl="0" indent="0" algn="just" rtl="0">
              <a:lnSpc>
                <a:spcPct val="80000"/>
              </a:lnSpc>
              <a:spcBef>
                <a:spcPts val="0"/>
              </a:spcBef>
              <a:spcAft>
                <a:spcPts val="0"/>
              </a:spcAft>
              <a:buNone/>
            </a:pPr>
            <a:r>
              <a:rPr lang="tr-TR" sz="2400" dirty="0"/>
              <a:t>Lisansüstü öğrencilerinin akademik not ortalamasının en az 2.5/4.0 olması</a:t>
            </a:r>
            <a:endParaRPr sz="2400" dirty="0"/>
          </a:p>
          <a:p>
            <a:pPr marL="228600" lvl="0" indent="0" algn="just" rtl="0">
              <a:lnSpc>
                <a:spcPct val="80000"/>
              </a:lnSpc>
              <a:spcBef>
                <a:spcPts val="0"/>
              </a:spcBef>
              <a:spcAft>
                <a:spcPts val="0"/>
              </a:spcAft>
              <a:buNone/>
            </a:pPr>
            <a:r>
              <a:rPr lang="tr-TR" sz="2400" dirty="0"/>
              <a:t>Yabancı Dil sınavından en az </a:t>
            </a:r>
            <a:r>
              <a:rPr lang="tr-TR" sz="2400" b="1" dirty="0"/>
              <a:t>60/100 </a:t>
            </a:r>
            <a:r>
              <a:rPr lang="tr-TR" sz="2400" dirty="0"/>
              <a:t>alınması</a:t>
            </a:r>
            <a:endParaRPr sz="2400" dirty="0"/>
          </a:p>
          <a:p>
            <a:pPr marL="228600" lvl="0" indent="0" algn="just" rtl="0">
              <a:lnSpc>
                <a:spcPct val="80000"/>
              </a:lnSpc>
              <a:spcBef>
                <a:spcPts val="0"/>
              </a:spcBef>
              <a:spcAft>
                <a:spcPts val="0"/>
              </a:spcAft>
              <a:buNone/>
            </a:pPr>
            <a:r>
              <a:rPr lang="tr-TR" sz="2400" dirty="0"/>
              <a:t>Ortalama : %50 + Dil Puanı: %50</a:t>
            </a:r>
            <a:endParaRPr sz="2400" dirty="0"/>
          </a:p>
          <a:p>
            <a:pPr marL="228600" lvl="0" indent="0" algn="just" rtl="0">
              <a:lnSpc>
                <a:spcPct val="80000"/>
              </a:lnSpc>
              <a:spcBef>
                <a:spcPts val="0"/>
              </a:spcBef>
              <a:spcAft>
                <a:spcPts val="0"/>
              </a:spcAft>
              <a:buNone/>
            </a:pPr>
            <a:r>
              <a:rPr lang="tr-TR" sz="2400" dirty="0"/>
              <a:t>İspanya Aylık 600 Avro, Diğer Aylık 450 Avro Hibe</a:t>
            </a:r>
            <a:br>
              <a:rPr lang="tr-TR" sz="2400" dirty="0"/>
            </a:br>
            <a:r>
              <a:rPr lang="tr-TR" sz="2400" dirty="0"/>
              <a:t>(Yeterli bütçe varsa)</a:t>
            </a:r>
            <a:endParaRPr sz="2400" dirty="0"/>
          </a:p>
        </p:txBody>
      </p:sp>
      <p:sp>
        <p:nvSpPr>
          <p:cNvPr id="710" name="Google Shape;710;p34"/>
          <p:cNvSpPr txBox="1"/>
          <p:nvPr/>
        </p:nvSpPr>
        <p:spPr>
          <a:xfrm>
            <a:off x="495061" y="2224660"/>
            <a:ext cx="317714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Değişim</a:t>
            </a:r>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Programları</a:t>
            </a:r>
            <a:endParaRPr sz="4400">
              <a:solidFill>
                <a:schemeClr val="dk1"/>
              </a:solidFill>
              <a:latin typeface="Calibri"/>
              <a:ea typeface="Calibri"/>
              <a:cs typeface="Calibri"/>
              <a:sym typeface="Calibri"/>
            </a:endParaRPr>
          </a:p>
        </p:txBody>
      </p:sp>
      <p:graphicFrame>
        <p:nvGraphicFramePr>
          <p:cNvPr id="2" name="Tablo 1">
            <a:extLst>
              <a:ext uri="{FF2B5EF4-FFF2-40B4-BE49-F238E27FC236}">
                <a16:creationId xmlns:a16="http://schemas.microsoft.com/office/drawing/2014/main" id="{F986ADB3-AB14-68B1-3C6C-80BDBE31127B}"/>
              </a:ext>
            </a:extLst>
          </p:cNvPr>
          <p:cNvGraphicFramePr>
            <a:graphicFrameLocks noGrp="1"/>
          </p:cNvGraphicFramePr>
          <p:nvPr>
            <p:extLst>
              <p:ext uri="{D42A27DB-BD31-4B8C-83A1-F6EECF244321}">
                <p14:modId xmlns:p14="http://schemas.microsoft.com/office/powerpoint/2010/main" val="1873763408"/>
              </p:ext>
            </p:extLst>
          </p:nvPr>
        </p:nvGraphicFramePr>
        <p:xfrm>
          <a:off x="2992583" y="3522518"/>
          <a:ext cx="9196369" cy="3272184"/>
        </p:xfrm>
        <a:graphic>
          <a:graphicData uri="http://schemas.openxmlformats.org/drawingml/2006/table">
            <a:tbl>
              <a:tblPr firstRow="1" bandRow="1">
                <a:tableStyleId>{7D16248B-5978-4C92-ADF9-E0FD50D52786}</a:tableStyleId>
              </a:tblPr>
              <a:tblGrid>
                <a:gridCol w="2043638">
                  <a:extLst>
                    <a:ext uri="{9D8B030D-6E8A-4147-A177-3AD203B41FA5}">
                      <a16:colId xmlns:a16="http://schemas.microsoft.com/office/drawing/2014/main" val="1977572143"/>
                    </a:ext>
                  </a:extLst>
                </a:gridCol>
                <a:gridCol w="2495449">
                  <a:extLst>
                    <a:ext uri="{9D8B030D-6E8A-4147-A177-3AD203B41FA5}">
                      <a16:colId xmlns:a16="http://schemas.microsoft.com/office/drawing/2014/main" val="2464722043"/>
                    </a:ext>
                  </a:extLst>
                </a:gridCol>
                <a:gridCol w="1575060">
                  <a:extLst>
                    <a:ext uri="{9D8B030D-6E8A-4147-A177-3AD203B41FA5}">
                      <a16:colId xmlns:a16="http://schemas.microsoft.com/office/drawing/2014/main" val="1171403251"/>
                    </a:ext>
                  </a:extLst>
                </a:gridCol>
                <a:gridCol w="3082222">
                  <a:extLst>
                    <a:ext uri="{9D8B030D-6E8A-4147-A177-3AD203B41FA5}">
                      <a16:colId xmlns:a16="http://schemas.microsoft.com/office/drawing/2014/main" val="1507049643"/>
                    </a:ext>
                  </a:extLst>
                </a:gridCol>
              </a:tblGrid>
              <a:tr h="304336">
                <a:tc>
                  <a:txBody>
                    <a:bodyPr/>
                    <a:lstStyle/>
                    <a:p>
                      <a:pPr>
                        <a:lnSpc>
                          <a:spcPct val="115000"/>
                        </a:lnSpc>
                        <a:spcAft>
                          <a:spcPts val="800"/>
                        </a:spcAft>
                      </a:pPr>
                      <a:r>
                        <a:rPr lang="tr-TR" sz="1200" kern="100" dirty="0">
                          <a:effectLst/>
                        </a:rPr>
                        <a:t>Üniversite Adı</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Bölüm Adı</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Ülke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Açıklama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1990340677"/>
                  </a:ext>
                </a:extLst>
              </a:tr>
              <a:tr h="449712">
                <a:tc>
                  <a:txBody>
                    <a:bodyPr/>
                    <a:lstStyle/>
                    <a:p>
                      <a:pPr>
                        <a:lnSpc>
                          <a:spcPct val="115000"/>
                        </a:lnSpc>
                        <a:spcAft>
                          <a:spcPts val="800"/>
                        </a:spcAft>
                      </a:pPr>
                      <a:r>
                        <a:rPr lang="tr-TR" sz="1200" kern="100">
                          <a:effectLst/>
                        </a:rPr>
                        <a:t>Universidad de Oviedo</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School of Computer Science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İspanya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4 Lisans/Lisansüstü</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3884400641"/>
                  </a:ext>
                </a:extLst>
              </a:tr>
              <a:tr h="602260">
                <a:tc>
                  <a:txBody>
                    <a:bodyPr/>
                    <a:lstStyle/>
                    <a:p>
                      <a:pPr>
                        <a:lnSpc>
                          <a:spcPct val="115000"/>
                        </a:lnSpc>
                        <a:spcAft>
                          <a:spcPts val="800"/>
                        </a:spcAft>
                      </a:pPr>
                      <a:r>
                        <a:rPr lang="tr-TR" sz="1200" kern="100">
                          <a:effectLst/>
                        </a:rPr>
                        <a:t>Lublin University of Technology</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Faculty of Elec. Eng. and Computer Science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Polonya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2 Lisans</a:t>
                      </a:r>
                    </a:p>
                    <a:p>
                      <a:pPr>
                        <a:lnSpc>
                          <a:spcPct val="115000"/>
                        </a:lnSpc>
                        <a:spcAft>
                          <a:spcPts val="800"/>
                        </a:spcAft>
                      </a:pPr>
                      <a:r>
                        <a:rPr lang="tr-TR" sz="1200" kern="100">
                          <a:effectLst/>
                        </a:rPr>
                        <a:t>2 Staj Değişimi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2247517678"/>
                  </a:ext>
                </a:extLst>
              </a:tr>
              <a:tr h="602260">
                <a:tc>
                  <a:txBody>
                    <a:bodyPr/>
                    <a:lstStyle/>
                    <a:p>
                      <a:pPr>
                        <a:lnSpc>
                          <a:spcPct val="115000"/>
                        </a:lnSpc>
                        <a:spcAft>
                          <a:spcPts val="800"/>
                        </a:spcAft>
                      </a:pPr>
                      <a:r>
                        <a:rPr lang="tr-TR" sz="1200" kern="100" dirty="0" err="1">
                          <a:effectLst/>
                        </a:rPr>
                        <a:t>University</a:t>
                      </a:r>
                      <a:r>
                        <a:rPr lang="tr-TR" sz="1200" kern="100" dirty="0">
                          <a:effectLst/>
                        </a:rPr>
                        <a:t> of </a:t>
                      </a:r>
                      <a:r>
                        <a:rPr lang="tr-TR" sz="1200" kern="100" dirty="0" err="1">
                          <a:effectLst/>
                        </a:rPr>
                        <a:t>Bielsko-Biala</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Faculty of Computer Science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Polonya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2 Lisans 1 Lisansüstü</a:t>
                      </a:r>
                    </a:p>
                    <a:p>
                      <a:pPr>
                        <a:lnSpc>
                          <a:spcPct val="115000"/>
                        </a:lnSpc>
                        <a:spcAft>
                          <a:spcPts val="800"/>
                        </a:spcAft>
                      </a:pPr>
                      <a:r>
                        <a:rPr lang="tr-TR" sz="1200" kern="100">
                          <a:effectLst/>
                        </a:rPr>
                        <a:t>2 Staj Değişimi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4124966783"/>
                  </a:ext>
                </a:extLst>
              </a:tr>
              <a:tr h="602260">
                <a:tc>
                  <a:txBody>
                    <a:bodyPr/>
                    <a:lstStyle/>
                    <a:p>
                      <a:pPr>
                        <a:lnSpc>
                          <a:spcPct val="115000"/>
                        </a:lnSpc>
                        <a:spcAft>
                          <a:spcPts val="800"/>
                        </a:spcAft>
                      </a:pPr>
                      <a:r>
                        <a:rPr lang="tr-TR" sz="1200" kern="100">
                          <a:effectLst/>
                        </a:rPr>
                        <a:t>West University of Timișoara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Computer Science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Romanya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2 Lisans 2 Lisansüstü</a:t>
                      </a:r>
                    </a:p>
                    <a:p>
                      <a:pPr>
                        <a:lnSpc>
                          <a:spcPct val="115000"/>
                        </a:lnSpc>
                        <a:spcAft>
                          <a:spcPts val="800"/>
                        </a:spcAft>
                      </a:pPr>
                      <a:r>
                        <a:rPr lang="tr-TR" sz="1200" kern="100">
                          <a:effectLst/>
                        </a:rPr>
                        <a:t>2 Staj Değişimi</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3080789751"/>
                  </a:ext>
                </a:extLst>
              </a:tr>
              <a:tr h="711356">
                <a:tc>
                  <a:txBody>
                    <a:bodyPr/>
                    <a:lstStyle/>
                    <a:p>
                      <a:pPr>
                        <a:lnSpc>
                          <a:spcPct val="115000"/>
                        </a:lnSpc>
                        <a:spcAft>
                          <a:spcPts val="800"/>
                        </a:spcAft>
                      </a:pPr>
                      <a:r>
                        <a:rPr lang="tr-TR" sz="1200" kern="100">
                          <a:effectLst/>
                        </a:rPr>
                        <a:t>L’ECOLE SUPERIEURE DE L’ELECTRONIQUE DE L’OUEST</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Computer Science</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a:effectLst/>
                        </a:rPr>
                        <a:t>Fransa</a:t>
                      </a:r>
                      <a:endParaRPr lang="tr-TR" sz="12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tc>
                  <a:txBody>
                    <a:bodyPr/>
                    <a:lstStyle/>
                    <a:p>
                      <a:pPr>
                        <a:lnSpc>
                          <a:spcPct val="115000"/>
                        </a:lnSpc>
                        <a:spcAft>
                          <a:spcPts val="800"/>
                        </a:spcAft>
                      </a:pPr>
                      <a:r>
                        <a:rPr lang="tr-TR" sz="1200" kern="100" dirty="0">
                          <a:effectLst/>
                        </a:rPr>
                        <a:t>4 Lisans</a:t>
                      </a:r>
                      <a:br>
                        <a:rPr lang="tr-TR" sz="1200" kern="100" dirty="0">
                          <a:effectLst/>
                        </a:rPr>
                      </a:br>
                      <a:r>
                        <a:rPr lang="tr-TR" sz="1200" kern="100" dirty="0">
                          <a:effectLst/>
                        </a:rPr>
                        <a:t>2 Yüksek Lisans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val="122065117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5"/>
        <p:cNvGrpSpPr/>
        <p:nvPr/>
      </p:nvGrpSpPr>
      <p:grpSpPr>
        <a:xfrm>
          <a:off x="0" y="0"/>
          <a:ext cx="0" cy="0"/>
          <a:chOff x="0" y="0"/>
          <a:chExt cx="0" cy="0"/>
        </a:xfrm>
      </p:grpSpPr>
      <p:sp>
        <p:nvSpPr>
          <p:cNvPr id="716" name="Google Shape;716;g15a5cfb56d3_0_88"/>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7" name="Google Shape;717;g15a5cfb56d3_0_8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8" name="Google Shape;718;g15a5cfb56d3_0_88"/>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g15a5cfb56d3_0_88"/>
          <p:cNvSpPr txBox="1">
            <a:spLocks noGrp="1"/>
          </p:cNvSpPr>
          <p:nvPr>
            <p:ph type="body" idx="1"/>
          </p:nvPr>
        </p:nvSpPr>
        <p:spPr>
          <a:xfrm>
            <a:off x="4447308" y="591344"/>
            <a:ext cx="6906600" cy="55857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a:highlight>
                  <a:srgbClr val="FFFFFF"/>
                </a:highlight>
              </a:rPr>
              <a:t>Üniversitemizde ve bölümümüzde öğrencilerin, çeşitli hobilerle uğraşmak, belirli bir konu üzerine araştırma yapmak, insanlara yardım etmek, </a:t>
            </a:r>
            <a:r>
              <a:rPr lang="tr-TR">
                <a:highlight>
                  <a:srgbClr val="FFFFFF"/>
                </a:highlight>
                <a:uFill>
                  <a:noFill/>
                </a:uFill>
                <a:hlinkClick r:id="rId3"/>
              </a:rPr>
              <a:t>kişisel gelişimi</a:t>
            </a:r>
            <a:r>
              <a:rPr lang="tr-TR">
                <a:highlight>
                  <a:srgbClr val="FFFFFF"/>
                </a:highlight>
              </a:rPr>
              <a:t> sağlamak gibi amaçlar için bir araya geldiği kulüpler mevcuttur.</a:t>
            </a:r>
            <a:endParaRPr/>
          </a:p>
        </p:txBody>
      </p:sp>
      <p:sp>
        <p:nvSpPr>
          <p:cNvPr id="720" name="Google Shape;720;g15a5cfb56d3_0_88"/>
          <p:cNvSpPr txBox="1"/>
          <p:nvPr/>
        </p:nvSpPr>
        <p:spPr>
          <a:xfrm>
            <a:off x="495061" y="2224660"/>
            <a:ext cx="3177000" cy="144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Öğrenci </a:t>
            </a:r>
            <a:endParaRPr sz="4400">
              <a:solidFill>
                <a:srgbClr val="FFFFFF"/>
              </a:solidFill>
              <a:latin typeface="Calibri"/>
              <a:ea typeface="Calibri"/>
              <a:cs typeface="Calibri"/>
              <a:sym typeface="Calibri"/>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Kulüpleri</a:t>
            </a:r>
            <a:endParaRPr sz="4400">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15a5cfb56d3_0_96"/>
          <p:cNvSpPr txBox="1">
            <a:spLocks noGrp="1"/>
          </p:cNvSpPr>
          <p:nvPr>
            <p:ph type="title"/>
          </p:nvPr>
        </p:nvSpPr>
        <p:spPr>
          <a:xfrm>
            <a:off x="150" y="133775"/>
            <a:ext cx="12192000" cy="1575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tr-TR" sz="3800">
                <a:highlight>
                  <a:srgbClr val="FFFFFF"/>
                </a:highlight>
              </a:rPr>
              <a:t>Bölümümüz Öğrenci Kulüpleri</a:t>
            </a:r>
            <a:endParaRPr sz="3800">
              <a:highlight>
                <a:srgbClr val="FFFFFF"/>
              </a:highlight>
            </a:endParaRPr>
          </a:p>
          <a:p>
            <a:pPr marL="0" lvl="0" indent="0" algn="ctr" rtl="0">
              <a:lnSpc>
                <a:spcPct val="115000"/>
              </a:lnSpc>
              <a:spcBef>
                <a:spcPts val="0"/>
              </a:spcBef>
              <a:spcAft>
                <a:spcPts val="0"/>
              </a:spcAft>
              <a:buNone/>
            </a:pPr>
            <a:endParaRPr sz="1950">
              <a:solidFill>
                <a:srgbClr val="EB3422"/>
              </a:solidFill>
              <a:highlight>
                <a:srgbClr val="FFFFFF"/>
              </a:highlight>
              <a:latin typeface="Open Sans"/>
              <a:ea typeface="Open Sans"/>
              <a:cs typeface="Open Sans"/>
              <a:sym typeface="Open Sans"/>
            </a:endParaRPr>
          </a:p>
          <a:p>
            <a:pPr marL="0" lvl="0" indent="0" algn="ctr" rtl="0">
              <a:spcBef>
                <a:spcPts val="0"/>
              </a:spcBef>
              <a:spcAft>
                <a:spcPts val="0"/>
              </a:spcAft>
              <a:buNone/>
            </a:pPr>
            <a:endParaRPr/>
          </a:p>
        </p:txBody>
      </p:sp>
      <p:sp>
        <p:nvSpPr>
          <p:cNvPr id="726" name="Google Shape;726;g15a5cfb56d3_0_96"/>
          <p:cNvSpPr txBox="1">
            <a:spLocks noGrp="1"/>
          </p:cNvSpPr>
          <p:nvPr>
            <p:ph type="body" idx="1"/>
          </p:nvPr>
        </p:nvSpPr>
        <p:spPr>
          <a:xfrm>
            <a:off x="3349525" y="954900"/>
            <a:ext cx="8057400" cy="56367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tr-TR" b="1" dirty="0"/>
              <a:t>Sosyal Teknoloji Kulübü (SOCİTEK)</a:t>
            </a:r>
            <a:endParaRPr b="1" dirty="0"/>
          </a:p>
          <a:p>
            <a:pPr marL="0" lvl="0" indent="0" algn="l" rtl="0">
              <a:spcBef>
                <a:spcPts val="1000"/>
              </a:spcBef>
              <a:spcAft>
                <a:spcPts val="0"/>
              </a:spcAft>
              <a:buNone/>
            </a:pPr>
            <a:r>
              <a:rPr lang="tr-TR" dirty="0"/>
              <a:t>Kulüp Başkanı: Muhammed Mehdi İLERİ</a:t>
            </a:r>
            <a:endParaRPr dirty="0"/>
          </a:p>
          <a:p>
            <a:pPr marL="0" lvl="0" indent="0" algn="l" rtl="0">
              <a:spcBef>
                <a:spcPts val="1000"/>
              </a:spcBef>
              <a:spcAft>
                <a:spcPts val="0"/>
              </a:spcAft>
              <a:buNone/>
            </a:pPr>
            <a:r>
              <a:rPr lang="tr-TR" dirty="0"/>
              <a:t>Danışman: Arş. Gör. Şeyda KARCI</a:t>
            </a:r>
            <a:endParaRPr dirty="0"/>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Clr>
                <a:schemeClr val="dk1"/>
              </a:buClr>
              <a:buSzPts val="1100"/>
              <a:buFont typeface="Arial"/>
              <a:buNone/>
            </a:pPr>
            <a:r>
              <a:rPr lang="tr-TR" b="1" dirty="0">
                <a:highlight>
                  <a:schemeClr val="lt1"/>
                </a:highlight>
              </a:rPr>
              <a:t>Marmara Bilişim Kulübü (MITSO)</a:t>
            </a:r>
            <a:endParaRPr b="1" dirty="0"/>
          </a:p>
          <a:p>
            <a:pPr marL="0" lvl="0" indent="0" algn="l" rtl="0">
              <a:spcBef>
                <a:spcPts val="1000"/>
              </a:spcBef>
              <a:spcAft>
                <a:spcPts val="0"/>
              </a:spcAft>
              <a:buClr>
                <a:schemeClr val="dk1"/>
              </a:buClr>
              <a:buSzPts val="1100"/>
              <a:buFont typeface="Arial"/>
              <a:buNone/>
            </a:pPr>
            <a:r>
              <a:rPr lang="tr-TR" dirty="0"/>
              <a:t>Kulüp Başkanı: </a:t>
            </a:r>
            <a:r>
              <a:rPr lang="tr-TR" dirty="0" err="1"/>
              <a:t>Hayrunisa</a:t>
            </a:r>
            <a:r>
              <a:rPr lang="tr-TR" dirty="0"/>
              <a:t> İÇLEK</a:t>
            </a:r>
            <a:endParaRPr dirty="0"/>
          </a:p>
          <a:p>
            <a:pPr marL="0" lvl="0" indent="0" algn="l" rtl="0">
              <a:spcBef>
                <a:spcPts val="1000"/>
              </a:spcBef>
              <a:spcAft>
                <a:spcPts val="0"/>
              </a:spcAft>
              <a:buNone/>
            </a:pPr>
            <a:r>
              <a:rPr lang="tr-TR" dirty="0"/>
              <a:t>Danışman: Doç. Dr. Buket DOĞAN</a:t>
            </a:r>
            <a:endParaRPr dirty="0">
              <a:highlight>
                <a:schemeClr val="lt1"/>
              </a:highlight>
            </a:endParaRPr>
          </a:p>
          <a:p>
            <a:pPr marL="0" lvl="0" indent="0" algn="l" rtl="0">
              <a:spcBef>
                <a:spcPts val="1000"/>
              </a:spcBef>
              <a:spcAft>
                <a:spcPts val="0"/>
              </a:spcAft>
              <a:buNone/>
            </a:pPr>
            <a:endParaRPr dirty="0">
              <a:highlight>
                <a:schemeClr val="lt1"/>
              </a:highlight>
            </a:endParaRPr>
          </a:p>
          <a:p>
            <a:pPr marL="0" lvl="0" indent="0" algn="l" rtl="0">
              <a:spcBef>
                <a:spcPts val="1000"/>
              </a:spcBef>
              <a:spcAft>
                <a:spcPts val="0"/>
              </a:spcAft>
              <a:buNone/>
            </a:pPr>
            <a:r>
              <a:rPr lang="tr-TR" b="1" dirty="0">
                <a:highlight>
                  <a:schemeClr val="lt1"/>
                </a:highlight>
              </a:rPr>
              <a:t>Oyun Geliştirme Kulübü (OGK)</a:t>
            </a:r>
            <a:endParaRPr b="1" dirty="0"/>
          </a:p>
          <a:p>
            <a:pPr marL="0" lvl="0" indent="0" algn="l" rtl="0">
              <a:spcBef>
                <a:spcPts val="1000"/>
              </a:spcBef>
              <a:spcAft>
                <a:spcPts val="0"/>
              </a:spcAft>
              <a:buNone/>
            </a:pPr>
            <a:r>
              <a:rPr lang="tr-TR" dirty="0"/>
              <a:t>Kulüp Başkanı: Emirhan ÜNSAL</a:t>
            </a:r>
            <a:endParaRPr dirty="0"/>
          </a:p>
          <a:p>
            <a:pPr marL="0" lvl="0" indent="0" algn="l" rtl="0">
              <a:spcBef>
                <a:spcPts val="1000"/>
              </a:spcBef>
              <a:spcAft>
                <a:spcPts val="0"/>
              </a:spcAft>
              <a:buNone/>
            </a:pPr>
            <a:r>
              <a:rPr lang="tr-TR" dirty="0"/>
              <a:t>Danışman: Arş. Gör. Abdullah BAL</a:t>
            </a:r>
            <a:endParaRPr dirty="0"/>
          </a:p>
        </p:txBody>
      </p:sp>
      <p:pic>
        <p:nvPicPr>
          <p:cNvPr id="728" name="Google Shape;728;g15a5cfb56d3_0_96"/>
          <p:cNvPicPr preferRelativeResize="0"/>
          <p:nvPr/>
        </p:nvPicPr>
        <p:blipFill>
          <a:blip r:embed="rId3">
            <a:alphaModFix/>
          </a:blip>
          <a:stretch>
            <a:fillRect/>
          </a:stretch>
        </p:blipFill>
        <p:spPr>
          <a:xfrm>
            <a:off x="1019213" y="2771071"/>
            <a:ext cx="1578548" cy="1576014"/>
          </a:xfrm>
          <a:prstGeom prst="rect">
            <a:avLst/>
          </a:prstGeom>
          <a:noFill/>
          <a:ln>
            <a:noFill/>
          </a:ln>
        </p:spPr>
      </p:pic>
      <p:pic>
        <p:nvPicPr>
          <p:cNvPr id="729" name="Google Shape;729;g15a5cfb56d3_0_96"/>
          <p:cNvPicPr preferRelativeResize="0"/>
          <p:nvPr/>
        </p:nvPicPr>
        <p:blipFill>
          <a:blip r:embed="rId4">
            <a:alphaModFix/>
          </a:blip>
          <a:stretch>
            <a:fillRect/>
          </a:stretch>
        </p:blipFill>
        <p:spPr>
          <a:xfrm>
            <a:off x="599288" y="4402999"/>
            <a:ext cx="2418391" cy="236971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3"/>
        <p:cNvGrpSpPr/>
        <p:nvPr/>
      </p:nvGrpSpPr>
      <p:grpSpPr>
        <a:xfrm>
          <a:off x="0" y="0"/>
          <a:ext cx="0" cy="0"/>
          <a:chOff x="0" y="0"/>
          <a:chExt cx="0" cy="0"/>
        </a:xfrm>
      </p:grpSpPr>
      <p:sp>
        <p:nvSpPr>
          <p:cNvPr id="734" name="Google Shape;734;p3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5" name="Google Shape;735;p35"/>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6" name="Google Shape;736;p35"/>
          <p:cNvSpPr txBox="1">
            <a:spLocks noGrp="1"/>
          </p:cNvSpPr>
          <p:nvPr>
            <p:ph type="title"/>
          </p:nvPr>
        </p:nvSpPr>
        <p:spPr>
          <a:xfrm>
            <a:off x="5093520" y="2744662"/>
            <a:ext cx="6589707"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rPr>
              <a:t>Tam Donanımlı</a:t>
            </a:r>
            <a:br>
              <a:rPr lang="tr-TR" sz="6000">
                <a:solidFill>
                  <a:srgbClr val="FFFFFF"/>
                </a:solidFill>
              </a:rPr>
            </a:br>
            <a:r>
              <a:rPr lang="tr-TR" sz="6000">
                <a:solidFill>
                  <a:srgbClr val="FFFFFF"/>
                </a:solidFill>
              </a:rPr>
              <a:t>Laboratuvarlar</a:t>
            </a:r>
            <a:endParaRPr sz="6000">
              <a:solidFill>
                <a:srgbClr val="FFFFFF"/>
              </a:solidFill>
              <a:latin typeface="Calibri"/>
              <a:ea typeface="Calibri"/>
              <a:cs typeface="Calibri"/>
              <a:sym typeface="Calibri"/>
            </a:endParaRPr>
          </a:p>
        </p:txBody>
      </p:sp>
      <p:cxnSp>
        <p:nvCxnSpPr>
          <p:cNvPr id="737" name="Google Shape;737;p35"/>
          <p:cNvCxnSpPr/>
          <p:nvPr/>
        </p:nvCxnSpPr>
        <p:spPr>
          <a:xfrm>
            <a:off x="406241" y="183933"/>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738" name="Google Shape;738;p35"/>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3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35"/>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41" name="Google Shape;741;p35"/>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5"/>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6"/>
        <p:cNvGrpSpPr/>
        <p:nvPr/>
      </p:nvGrpSpPr>
      <p:grpSpPr>
        <a:xfrm>
          <a:off x="0" y="0"/>
          <a:ext cx="0" cy="0"/>
          <a:chOff x="0" y="0"/>
          <a:chExt cx="0" cy="0"/>
        </a:xfrm>
      </p:grpSpPr>
      <p:sp>
        <p:nvSpPr>
          <p:cNvPr id="747" name="Google Shape;747;p3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36"/>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36"/>
          <p:cNvSpPr txBox="1">
            <a:spLocks noGrp="1"/>
          </p:cNvSpPr>
          <p:nvPr>
            <p:ph type="body" idx="1"/>
          </p:nvPr>
        </p:nvSpPr>
        <p:spPr>
          <a:xfrm>
            <a:off x="838200" y="771525"/>
            <a:ext cx="5558489" cy="5405438"/>
          </a:xfrm>
          <a:prstGeom prst="rect">
            <a:avLst/>
          </a:prstGeom>
          <a:noFill/>
          <a:ln>
            <a:noFill/>
          </a:ln>
        </p:spPr>
        <p:txBody>
          <a:bodyPr spcFirstLastPara="1" wrap="square" lIns="91425" tIns="45700" rIns="91425" bIns="45700" anchor="t" anchorCtr="0">
            <a:normAutofit lnSpcReduction="10000"/>
          </a:bodyPr>
          <a:lstStyle/>
          <a:p>
            <a:pPr marL="0" lvl="0" indent="0" algn="just" rtl="0">
              <a:lnSpc>
                <a:spcPct val="90000"/>
              </a:lnSpc>
              <a:spcBef>
                <a:spcPts val="0"/>
              </a:spcBef>
              <a:spcAft>
                <a:spcPts val="0"/>
              </a:spcAft>
              <a:buNone/>
            </a:pPr>
            <a:r>
              <a:rPr lang="tr-TR"/>
              <a:t>Uygulama ağırlıklı  eğitimimize yönelik bölümümüz bünyesinde öğrencilerin teknolojiye hızlı adapte olabilecekleri laboratuvarlar mevcuttur.</a:t>
            </a:r>
            <a:endParaRPr/>
          </a:p>
          <a:p>
            <a:pPr marL="228600" lvl="0" indent="-50800" algn="just" rtl="0">
              <a:lnSpc>
                <a:spcPct val="90000"/>
              </a:lnSpc>
              <a:spcBef>
                <a:spcPts val="1000"/>
              </a:spcBef>
              <a:spcAft>
                <a:spcPts val="0"/>
              </a:spcAft>
              <a:buClr>
                <a:schemeClr val="dk1"/>
              </a:buClr>
              <a:buSzPts val="2800"/>
              <a:buNone/>
            </a:pPr>
            <a:endParaRPr/>
          </a:p>
          <a:p>
            <a:pPr marL="0" lvl="0" indent="0" algn="just" rtl="0">
              <a:lnSpc>
                <a:spcPct val="90000"/>
              </a:lnSpc>
              <a:spcBef>
                <a:spcPts val="1000"/>
              </a:spcBef>
              <a:spcAft>
                <a:spcPts val="0"/>
              </a:spcAft>
              <a:buNone/>
            </a:pPr>
            <a:r>
              <a:rPr lang="tr-TR"/>
              <a:t>Öğrencilerimizi 8 yarıyıllık eğitimleri boyunca iş hayatına kazandırabilecek, bilime yön verebilecek, bilimsel etkinlikleri proje alanlarında yada problem çözümlerinde uygulayabilecek farklı dersler kapsamında laboratuvar eğitimi verilmektedir.</a:t>
            </a:r>
            <a:endParaRPr/>
          </a:p>
          <a:p>
            <a:pPr marL="0" lvl="0" indent="0" algn="l" rtl="0">
              <a:lnSpc>
                <a:spcPct val="90000"/>
              </a:lnSpc>
              <a:spcBef>
                <a:spcPts val="1000"/>
              </a:spcBef>
              <a:spcAft>
                <a:spcPts val="0"/>
              </a:spcAft>
              <a:buClr>
                <a:schemeClr val="dk1"/>
              </a:buClr>
              <a:buSzPts val="2800"/>
              <a:buNone/>
            </a:pPr>
            <a:endParaRPr/>
          </a:p>
        </p:txBody>
      </p:sp>
      <p:sp>
        <p:nvSpPr>
          <p:cNvPr id="750" name="Google Shape;750;p36"/>
          <p:cNvSpPr/>
          <p:nvPr/>
        </p:nvSpPr>
        <p:spPr>
          <a:xfrm>
            <a:off x="6821310" y="2624479"/>
            <a:ext cx="812427" cy="812427"/>
          </a:xfrm>
          <a:prstGeom prst="ellipse">
            <a:avLst/>
          </a:prstGeom>
          <a:noFill/>
          <a:ln w="1270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36"/>
          <p:cNvSpPr/>
          <p:nvPr/>
        </p:nvSpPr>
        <p:spPr>
          <a:xfrm rot="-5400000">
            <a:off x="8912417" y="1218531"/>
            <a:ext cx="2387600" cy="2387600"/>
          </a:xfrm>
          <a:prstGeom prst="blockArc">
            <a:avLst>
              <a:gd name="adj1" fmla="val 10800000"/>
              <a:gd name="adj2" fmla="val 0"/>
              <a:gd name="adj3" fmla="val 25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6"/>
          <p:cNvSpPr/>
          <p:nvPr/>
        </p:nvSpPr>
        <p:spPr>
          <a:xfrm>
            <a:off x="6821310" y="0"/>
            <a:ext cx="2315251" cy="1550992"/>
          </a:xfrm>
          <a:custGeom>
            <a:avLst/>
            <a:gdLst/>
            <a:ahLst/>
            <a:cxnLst/>
            <a:rect l="l" t="t" r="r" b="b"/>
            <a:pathLst>
              <a:path w="2315251" h="1550992" extrusionOk="0">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53" name="Google Shape;753;p36"/>
          <p:cNvCxnSpPr/>
          <p:nvPr/>
        </p:nvCxnSpPr>
        <p:spPr>
          <a:xfrm>
            <a:off x="11724638" y="1331572"/>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754" name="Google Shape;754;p36"/>
          <p:cNvSpPr/>
          <p:nvPr/>
        </p:nvSpPr>
        <p:spPr>
          <a:xfrm>
            <a:off x="11005550" y="4112081"/>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6"/>
          <p:cNvSpPr/>
          <p:nvPr/>
        </p:nvSpPr>
        <p:spPr>
          <a:xfrm rot="-607105">
            <a:off x="6086940" y="4145122"/>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56" name="Google Shape;756;p36"/>
          <p:cNvSpPr/>
          <p:nvPr/>
        </p:nvSpPr>
        <p:spPr>
          <a:xfrm>
            <a:off x="6821310" y="4962670"/>
            <a:ext cx="2643352" cy="1895331"/>
          </a:xfrm>
          <a:custGeom>
            <a:avLst/>
            <a:gdLst/>
            <a:ahLst/>
            <a:cxnLst/>
            <a:rect l="l" t="t" r="r" b="b"/>
            <a:pathLst>
              <a:path w="2643352" h="1895331" extrusionOk="0">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0"/>
        <p:cNvGrpSpPr/>
        <p:nvPr/>
      </p:nvGrpSpPr>
      <p:grpSpPr>
        <a:xfrm>
          <a:off x="0" y="0"/>
          <a:ext cx="0" cy="0"/>
          <a:chOff x="0" y="0"/>
          <a:chExt cx="0" cy="0"/>
        </a:xfrm>
      </p:grpSpPr>
      <p:sp>
        <p:nvSpPr>
          <p:cNvPr id="761" name="Google Shape;761;p37"/>
          <p:cNvSpPr txBox="1">
            <a:spLocks noGrp="1"/>
          </p:cNvSpPr>
          <p:nvPr>
            <p:ph type="title"/>
          </p:nvPr>
        </p:nvSpPr>
        <p:spPr>
          <a:xfrm>
            <a:off x="1620213" y="184810"/>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tr-TR" dirty="0"/>
            </a:br>
            <a:r>
              <a:rPr lang="tr-TR" dirty="0"/>
              <a:t>Yazılım Geliştirme Laboratuvarı I (T4 119)</a:t>
            </a:r>
            <a:endParaRPr dirty="0"/>
          </a:p>
        </p:txBody>
      </p:sp>
      <p:sp>
        <p:nvSpPr>
          <p:cNvPr id="762" name="Google Shape;762;p37"/>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37"/>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37"/>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65" name="Google Shape;765;p37"/>
          <p:cNvPicPr preferRelativeResize="0"/>
          <p:nvPr/>
        </p:nvPicPr>
        <p:blipFill>
          <a:blip r:embed="rId3">
            <a:alphaModFix/>
          </a:blip>
          <a:stretch>
            <a:fillRect/>
          </a:stretch>
        </p:blipFill>
        <p:spPr>
          <a:xfrm>
            <a:off x="6498050" y="2595425"/>
            <a:ext cx="5247698" cy="3659501"/>
          </a:xfrm>
          <a:prstGeom prst="rect">
            <a:avLst/>
          </a:prstGeom>
          <a:noFill/>
          <a:ln>
            <a:noFill/>
          </a:ln>
        </p:spPr>
      </p:pic>
      <p:pic>
        <p:nvPicPr>
          <p:cNvPr id="766" name="Google Shape;766;p37"/>
          <p:cNvPicPr preferRelativeResize="0"/>
          <p:nvPr/>
        </p:nvPicPr>
        <p:blipFill>
          <a:blip r:embed="rId4">
            <a:alphaModFix/>
          </a:blip>
          <a:stretch>
            <a:fillRect/>
          </a:stretch>
        </p:blipFill>
        <p:spPr>
          <a:xfrm>
            <a:off x="971650" y="2595425"/>
            <a:ext cx="4879324" cy="3659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0"/>
        <p:cNvGrpSpPr/>
        <p:nvPr/>
      </p:nvGrpSpPr>
      <p:grpSpPr>
        <a:xfrm>
          <a:off x="0" y="0"/>
          <a:ext cx="0" cy="0"/>
          <a:chOff x="0" y="0"/>
          <a:chExt cx="0" cy="0"/>
        </a:xfrm>
      </p:grpSpPr>
      <p:sp>
        <p:nvSpPr>
          <p:cNvPr id="771" name="Google Shape;771;g13f380b3a3b_0_65"/>
          <p:cNvSpPr txBox="1">
            <a:spLocks noGrp="1"/>
          </p:cNvSpPr>
          <p:nvPr>
            <p:ph type="title"/>
          </p:nvPr>
        </p:nvSpPr>
        <p:spPr>
          <a:xfrm>
            <a:off x="1577588" y="184810"/>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br>
              <a:rPr lang="tr-TR"/>
            </a:br>
            <a:r>
              <a:rPr lang="tr-TR"/>
              <a:t>Yazılım Geliştirme Laboratuvarı II (T4 115)</a:t>
            </a:r>
            <a:endParaRPr/>
          </a:p>
        </p:txBody>
      </p:sp>
      <p:sp>
        <p:nvSpPr>
          <p:cNvPr id="772" name="Google Shape;772;g13f380b3a3b_0_65"/>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g13f380b3a3b_0_65"/>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g13f380b3a3b_0_65"/>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75" name="Google Shape;775;g13f380b3a3b_0_65"/>
          <p:cNvPicPr preferRelativeResize="0"/>
          <p:nvPr/>
        </p:nvPicPr>
        <p:blipFill>
          <a:blip r:embed="rId3">
            <a:alphaModFix/>
          </a:blip>
          <a:stretch>
            <a:fillRect/>
          </a:stretch>
        </p:blipFill>
        <p:spPr>
          <a:xfrm>
            <a:off x="709375" y="2303963"/>
            <a:ext cx="5255634" cy="3941725"/>
          </a:xfrm>
          <a:prstGeom prst="rect">
            <a:avLst/>
          </a:prstGeom>
          <a:noFill/>
          <a:ln>
            <a:noFill/>
          </a:ln>
        </p:spPr>
      </p:pic>
      <p:pic>
        <p:nvPicPr>
          <p:cNvPr id="776" name="Google Shape;776;g13f380b3a3b_0_65"/>
          <p:cNvPicPr preferRelativeResize="0"/>
          <p:nvPr/>
        </p:nvPicPr>
        <p:blipFill>
          <a:blip r:embed="rId4">
            <a:alphaModFix/>
          </a:blip>
          <a:stretch>
            <a:fillRect/>
          </a:stretch>
        </p:blipFill>
        <p:spPr>
          <a:xfrm>
            <a:off x="6482600" y="2392275"/>
            <a:ext cx="5255624" cy="38534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0"/>
        <p:cNvGrpSpPr/>
        <p:nvPr/>
      </p:nvGrpSpPr>
      <p:grpSpPr>
        <a:xfrm>
          <a:off x="0" y="0"/>
          <a:ext cx="0" cy="0"/>
          <a:chOff x="0" y="0"/>
          <a:chExt cx="0" cy="0"/>
        </a:xfrm>
      </p:grpSpPr>
      <p:sp>
        <p:nvSpPr>
          <p:cNvPr id="781" name="Google Shape;781;g13f380b3a3b_0_72"/>
          <p:cNvSpPr txBox="1">
            <a:spLocks noGrp="1"/>
          </p:cNvSpPr>
          <p:nvPr>
            <p:ph type="title"/>
          </p:nvPr>
        </p:nvSpPr>
        <p:spPr>
          <a:xfrm>
            <a:off x="1521052" y="184800"/>
            <a:ext cx="10538700" cy="1188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tr-TR" sz="3950">
                <a:highlight>
                  <a:srgbClr val="FFFFFF"/>
                </a:highlight>
              </a:rPr>
              <a:t>Mikroişlemciler ve Gömülü Sistemler Laboratuvarı</a:t>
            </a:r>
            <a:endParaRPr sz="3950">
              <a:highlight>
                <a:srgbClr val="FFFFFF"/>
              </a:highlight>
            </a:endParaRPr>
          </a:p>
          <a:p>
            <a:pPr marL="4114800" lvl="0" indent="0" algn="l" rtl="0">
              <a:spcBef>
                <a:spcPts val="0"/>
              </a:spcBef>
              <a:spcAft>
                <a:spcPts val="0"/>
              </a:spcAft>
              <a:buNone/>
            </a:pPr>
            <a:r>
              <a:rPr lang="tr-TR" sz="3950">
                <a:highlight>
                  <a:srgbClr val="FFFFFF"/>
                </a:highlight>
              </a:rPr>
              <a:t>(T4 Z01)</a:t>
            </a:r>
            <a:endParaRPr sz="3950">
              <a:highlight>
                <a:srgbClr val="FFFFFF"/>
              </a:highlight>
            </a:endParaRPr>
          </a:p>
        </p:txBody>
      </p:sp>
      <p:sp>
        <p:nvSpPr>
          <p:cNvPr id="782" name="Google Shape;782;g13f380b3a3b_0_72"/>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g13f380b3a3b_0_72"/>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g13f380b3a3b_0_72"/>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85" name="Google Shape;785;g13f380b3a3b_0_72"/>
          <p:cNvPicPr preferRelativeResize="0"/>
          <p:nvPr/>
        </p:nvPicPr>
        <p:blipFill>
          <a:blip r:embed="rId3">
            <a:alphaModFix/>
          </a:blip>
          <a:stretch>
            <a:fillRect/>
          </a:stretch>
        </p:blipFill>
        <p:spPr>
          <a:xfrm>
            <a:off x="559950" y="2025550"/>
            <a:ext cx="5350799" cy="4013100"/>
          </a:xfrm>
          <a:prstGeom prst="rect">
            <a:avLst/>
          </a:prstGeom>
          <a:noFill/>
          <a:ln>
            <a:noFill/>
          </a:ln>
        </p:spPr>
      </p:pic>
      <p:pic>
        <p:nvPicPr>
          <p:cNvPr id="786" name="Google Shape;786;g13f380b3a3b_0_72"/>
          <p:cNvPicPr preferRelativeResize="0"/>
          <p:nvPr/>
        </p:nvPicPr>
        <p:blipFill>
          <a:blip r:embed="rId4">
            <a:alphaModFix/>
          </a:blip>
          <a:stretch>
            <a:fillRect/>
          </a:stretch>
        </p:blipFill>
        <p:spPr>
          <a:xfrm>
            <a:off x="6470725" y="2025550"/>
            <a:ext cx="5350799" cy="4013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0"/>
        <p:cNvGrpSpPr/>
        <p:nvPr/>
      </p:nvGrpSpPr>
      <p:grpSpPr>
        <a:xfrm>
          <a:off x="0" y="0"/>
          <a:ext cx="0" cy="0"/>
          <a:chOff x="0" y="0"/>
          <a:chExt cx="0" cy="0"/>
        </a:xfrm>
      </p:grpSpPr>
      <p:sp>
        <p:nvSpPr>
          <p:cNvPr id="791" name="Google Shape;791;p41"/>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tr-TR"/>
              <a:t>Derslerde kullanılan cihazlar </a:t>
            </a:r>
            <a:br>
              <a:rPr lang="tr-TR"/>
            </a:br>
            <a:r>
              <a:rPr lang="tr-TR"/>
              <a:t>3 Boyutlu Yazıcı</a:t>
            </a:r>
            <a:br>
              <a:rPr lang="tr-TR"/>
            </a:br>
            <a:r>
              <a:rPr lang="tr-TR"/>
              <a:t> Derin Öğrenme Bilgisayarı</a:t>
            </a:r>
            <a:br>
              <a:rPr lang="tr-TR"/>
            </a:br>
            <a:br>
              <a:rPr lang="tr-TR"/>
            </a:br>
            <a:endParaRPr/>
          </a:p>
        </p:txBody>
      </p:sp>
      <p:sp>
        <p:nvSpPr>
          <p:cNvPr id="792" name="Google Shape;792;p41"/>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41"/>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41"/>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5" name="Google Shape;795;p41"/>
          <p:cNvPicPr preferRelativeResize="0"/>
          <p:nvPr/>
        </p:nvPicPr>
        <p:blipFill rotWithShape="1">
          <a:blip r:embed="rId3">
            <a:alphaModFix/>
          </a:blip>
          <a:srcRect/>
          <a:stretch/>
        </p:blipFill>
        <p:spPr>
          <a:xfrm>
            <a:off x="4112448" y="4322509"/>
            <a:ext cx="3587687" cy="2370338"/>
          </a:xfrm>
          <a:prstGeom prst="rect">
            <a:avLst/>
          </a:prstGeom>
          <a:noFill/>
          <a:ln>
            <a:noFill/>
          </a:ln>
          <a:effectLst>
            <a:outerShdw blurRad="292100" dist="139700" dir="2700000" algn="tl" rotWithShape="0">
              <a:srgbClr val="333333">
                <a:alpha val="64705"/>
              </a:srgbClr>
            </a:outerShdw>
          </a:effectLst>
        </p:spPr>
      </p:pic>
      <p:pic>
        <p:nvPicPr>
          <p:cNvPr id="796" name="Google Shape;796;p41"/>
          <p:cNvPicPr preferRelativeResize="0"/>
          <p:nvPr/>
        </p:nvPicPr>
        <p:blipFill rotWithShape="1">
          <a:blip r:embed="rId4">
            <a:alphaModFix/>
          </a:blip>
          <a:srcRect/>
          <a:stretch/>
        </p:blipFill>
        <p:spPr>
          <a:xfrm>
            <a:off x="285099" y="1859899"/>
            <a:ext cx="3736485" cy="2462610"/>
          </a:xfrm>
          <a:prstGeom prst="rect">
            <a:avLst/>
          </a:prstGeom>
          <a:noFill/>
          <a:ln>
            <a:noFill/>
          </a:ln>
          <a:effectLst>
            <a:outerShdw blurRad="292100" dist="139700" dir="2700000" algn="tl" rotWithShape="0">
              <a:srgbClr val="333333">
                <a:alpha val="64705"/>
              </a:srgbClr>
            </a:outerShdw>
          </a:effectLst>
        </p:spPr>
      </p:pic>
      <p:pic>
        <p:nvPicPr>
          <p:cNvPr id="797" name="Google Shape;797;p41"/>
          <p:cNvPicPr preferRelativeResize="0"/>
          <p:nvPr/>
        </p:nvPicPr>
        <p:blipFill rotWithShape="1">
          <a:blip r:embed="rId5">
            <a:alphaModFix/>
          </a:blip>
          <a:srcRect/>
          <a:stretch/>
        </p:blipFill>
        <p:spPr>
          <a:xfrm>
            <a:off x="7790999" y="1859899"/>
            <a:ext cx="4222467" cy="256118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pic>
        <p:nvPicPr>
          <p:cNvPr id="272" name="Google Shape;272;p5" descr="kişi, adam, duvar, kıyafet içeren bir resim&#10;&#10;Açıklama otomatik olarak oluşturuldu"/>
          <p:cNvPicPr preferRelativeResize="0"/>
          <p:nvPr/>
        </p:nvPicPr>
        <p:blipFill rotWithShape="1">
          <a:blip r:embed="rId4">
            <a:alphaModFix/>
          </a:blip>
          <a:srcRect/>
          <a:stretch/>
        </p:blipFill>
        <p:spPr>
          <a:xfrm>
            <a:off x="5649569" y="3287501"/>
            <a:ext cx="1495300" cy="2226696"/>
          </a:xfrm>
          <a:prstGeom prst="rect">
            <a:avLst/>
          </a:prstGeom>
          <a:noFill/>
          <a:ln>
            <a:noFill/>
          </a:ln>
        </p:spPr>
      </p:pic>
      <p:pic>
        <p:nvPicPr>
          <p:cNvPr id="274" name="Google Shape;274;p5" descr="saydam resim çerçeve ile ilgili görsel sonucu"/>
          <p:cNvPicPr preferRelativeResize="0"/>
          <p:nvPr/>
        </p:nvPicPr>
        <p:blipFill rotWithShape="1">
          <a:blip r:embed="rId5">
            <a:alphaModFix/>
          </a:blip>
          <a:srcRect/>
          <a:stretch/>
        </p:blipFill>
        <p:spPr>
          <a:xfrm>
            <a:off x="5318097" y="404312"/>
            <a:ext cx="1904473" cy="2383594"/>
          </a:xfrm>
          <a:prstGeom prst="rect">
            <a:avLst/>
          </a:prstGeom>
          <a:noFill/>
          <a:ln>
            <a:noFill/>
          </a:ln>
        </p:spPr>
      </p:pic>
      <p:pic>
        <p:nvPicPr>
          <p:cNvPr id="275" name="Google Shape;275;p5"/>
          <p:cNvPicPr preferRelativeResize="0"/>
          <p:nvPr/>
        </p:nvPicPr>
        <p:blipFill rotWithShape="1">
          <a:blip r:embed="rId6">
            <a:alphaModFix/>
          </a:blip>
          <a:srcRect/>
          <a:stretch/>
        </p:blipFill>
        <p:spPr>
          <a:xfrm>
            <a:off x="9004759" y="3443965"/>
            <a:ext cx="1557750" cy="1972319"/>
          </a:xfrm>
          <a:prstGeom prst="rect">
            <a:avLst/>
          </a:prstGeom>
          <a:noFill/>
          <a:ln>
            <a:noFill/>
          </a:ln>
        </p:spPr>
      </p:pic>
      <p:pic>
        <p:nvPicPr>
          <p:cNvPr id="276" name="Google Shape;276;p5" descr="saydam resim çerçeve ile ilgili görsel sonucu"/>
          <p:cNvPicPr preferRelativeResize="0"/>
          <p:nvPr/>
        </p:nvPicPr>
        <p:blipFill rotWithShape="1">
          <a:blip r:embed="rId5">
            <a:alphaModFix/>
          </a:blip>
          <a:srcRect/>
          <a:stretch/>
        </p:blipFill>
        <p:spPr>
          <a:xfrm>
            <a:off x="8881221" y="3316535"/>
            <a:ext cx="1784026" cy="2291162"/>
          </a:xfrm>
          <a:prstGeom prst="rect">
            <a:avLst/>
          </a:prstGeom>
          <a:noFill/>
          <a:ln>
            <a:noFill/>
          </a:ln>
        </p:spPr>
      </p:pic>
      <p:pic>
        <p:nvPicPr>
          <p:cNvPr id="277" name="Google Shape;277;p5" descr="saydam resim çerçeve ile ilgili görsel sonucu"/>
          <p:cNvPicPr preferRelativeResize="0"/>
          <p:nvPr/>
        </p:nvPicPr>
        <p:blipFill rotWithShape="1">
          <a:blip r:embed="rId5">
            <a:alphaModFix/>
          </a:blip>
          <a:srcRect/>
          <a:stretch/>
        </p:blipFill>
        <p:spPr>
          <a:xfrm>
            <a:off x="5481284" y="3212261"/>
            <a:ext cx="1784026" cy="2291162"/>
          </a:xfrm>
          <a:prstGeom prst="rect">
            <a:avLst/>
          </a:prstGeom>
          <a:noFill/>
          <a:ln>
            <a:noFill/>
          </a:ln>
        </p:spPr>
      </p:pic>
      <p:pic>
        <p:nvPicPr>
          <p:cNvPr id="278" name="Google Shape;278;p5" descr="saydam resim çerçeve ile ilgili görsel sonucu"/>
          <p:cNvPicPr preferRelativeResize="0"/>
          <p:nvPr/>
        </p:nvPicPr>
        <p:blipFill rotWithShape="1">
          <a:blip r:embed="rId5">
            <a:alphaModFix/>
          </a:blip>
          <a:srcRect/>
          <a:stretch/>
        </p:blipFill>
        <p:spPr>
          <a:xfrm>
            <a:off x="2168805" y="3261443"/>
            <a:ext cx="1784026" cy="2291162"/>
          </a:xfrm>
          <a:prstGeom prst="rect">
            <a:avLst/>
          </a:prstGeom>
          <a:noFill/>
          <a:ln>
            <a:noFill/>
          </a:ln>
        </p:spPr>
      </p:pic>
      <p:sp>
        <p:nvSpPr>
          <p:cNvPr id="279" name="Google Shape;279;p5"/>
          <p:cNvSpPr txBox="1"/>
          <p:nvPr/>
        </p:nvSpPr>
        <p:spPr>
          <a:xfrm>
            <a:off x="5447325" y="2964725"/>
            <a:ext cx="1896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dirty="0">
                <a:solidFill>
                  <a:srgbClr val="003A65"/>
                </a:solidFill>
                <a:latin typeface="Times New Roman"/>
                <a:ea typeface="Times New Roman"/>
                <a:cs typeface="Times New Roman"/>
                <a:sym typeface="Times New Roman"/>
              </a:rPr>
              <a:t>Prof. Dr. Mustafa KURT</a:t>
            </a:r>
            <a:endParaRPr lang="tr-TR" sz="1200" dirty="0"/>
          </a:p>
        </p:txBody>
      </p:sp>
      <p:sp>
        <p:nvSpPr>
          <p:cNvPr id="280" name="Google Shape;280;p5"/>
          <p:cNvSpPr txBox="1"/>
          <p:nvPr/>
        </p:nvSpPr>
        <p:spPr>
          <a:xfrm>
            <a:off x="5464989" y="2709253"/>
            <a:ext cx="167988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800"/>
              <a:buFont typeface="Times New Roman"/>
              <a:buNone/>
            </a:pPr>
            <a:r>
              <a:rPr lang="tr-TR" sz="1800" b="0" i="0" u="sng" strike="noStrike" cap="none">
                <a:solidFill>
                  <a:srgbClr val="003A65"/>
                </a:solidFill>
                <a:latin typeface="Times New Roman"/>
                <a:ea typeface="Times New Roman"/>
                <a:cs typeface="Times New Roman"/>
                <a:sym typeface="Times New Roman"/>
              </a:rPr>
              <a:t>DEKAN</a:t>
            </a:r>
            <a:endParaRPr/>
          </a:p>
        </p:txBody>
      </p:sp>
      <p:sp>
        <p:nvSpPr>
          <p:cNvPr id="281" name="Google Shape;281;p5"/>
          <p:cNvSpPr txBox="1"/>
          <p:nvPr/>
        </p:nvSpPr>
        <p:spPr>
          <a:xfrm>
            <a:off x="2272951" y="5698830"/>
            <a:ext cx="18313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a:solidFill>
                  <a:srgbClr val="003A65"/>
                </a:solidFill>
                <a:latin typeface="Times New Roman"/>
                <a:ea typeface="Times New Roman"/>
                <a:cs typeface="Times New Roman"/>
                <a:sym typeface="Times New Roman"/>
              </a:rPr>
              <a:t>Prof. Dr. Metin YÜKSEK</a:t>
            </a:r>
            <a:endParaRPr/>
          </a:p>
        </p:txBody>
      </p:sp>
      <p:sp>
        <p:nvSpPr>
          <p:cNvPr id="282" name="Google Shape;282;p5"/>
          <p:cNvSpPr txBox="1"/>
          <p:nvPr/>
        </p:nvSpPr>
        <p:spPr>
          <a:xfrm>
            <a:off x="2272951" y="5477548"/>
            <a:ext cx="167988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DEKAN YRD.</a:t>
            </a:r>
            <a:endParaRPr/>
          </a:p>
        </p:txBody>
      </p:sp>
      <p:sp>
        <p:nvSpPr>
          <p:cNvPr id="283" name="Google Shape;283;p5"/>
          <p:cNvSpPr txBox="1"/>
          <p:nvPr/>
        </p:nvSpPr>
        <p:spPr>
          <a:xfrm>
            <a:off x="5093292" y="5712339"/>
            <a:ext cx="2647468"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200"/>
              <a:buFont typeface="Times New Roman"/>
              <a:buNone/>
            </a:pPr>
            <a:r>
              <a:rPr lang="tr-TR" sz="1200" b="0" i="0" u="none" strike="noStrike" cap="none">
                <a:solidFill>
                  <a:srgbClr val="003A65"/>
                </a:solidFill>
                <a:latin typeface="Times New Roman"/>
                <a:ea typeface="Times New Roman"/>
                <a:cs typeface="Times New Roman"/>
                <a:sym typeface="Times New Roman"/>
              </a:rPr>
              <a:t>Doç. Dr. Önder DEMİR</a:t>
            </a:r>
            <a:endParaRPr/>
          </a:p>
        </p:txBody>
      </p:sp>
      <p:sp>
        <p:nvSpPr>
          <p:cNvPr id="284" name="Google Shape;284;p5"/>
          <p:cNvSpPr txBox="1"/>
          <p:nvPr/>
        </p:nvSpPr>
        <p:spPr>
          <a:xfrm>
            <a:off x="5533357" y="5473965"/>
            <a:ext cx="167988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DEKAN YRD.</a:t>
            </a:r>
            <a:endParaRPr/>
          </a:p>
        </p:txBody>
      </p:sp>
      <p:sp>
        <p:nvSpPr>
          <p:cNvPr id="285" name="Google Shape;285;p5"/>
          <p:cNvSpPr txBox="1"/>
          <p:nvPr/>
        </p:nvSpPr>
        <p:spPr>
          <a:xfrm>
            <a:off x="9253309" y="5765574"/>
            <a:ext cx="182942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3A65"/>
              </a:buClr>
              <a:buSzPts val="1200"/>
              <a:buFont typeface="Times New Roman"/>
              <a:buNone/>
            </a:pPr>
            <a:r>
              <a:rPr lang="tr-TR" sz="1200" b="0" i="0" u="none" strike="noStrike" cap="none">
                <a:solidFill>
                  <a:srgbClr val="003A65"/>
                </a:solidFill>
                <a:latin typeface="Times New Roman"/>
                <a:ea typeface="Times New Roman"/>
                <a:cs typeface="Times New Roman"/>
                <a:sym typeface="Times New Roman"/>
              </a:rPr>
              <a:t>Recep AKYOL</a:t>
            </a:r>
            <a:endParaRPr/>
          </a:p>
        </p:txBody>
      </p:sp>
      <p:pic>
        <p:nvPicPr>
          <p:cNvPr id="286" name="Google Shape;286;p5" descr="http://dosya.marmara.edu.tr/tf/tem/fotogoster.jpg"/>
          <p:cNvPicPr preferRelativeResize="0"/>
          <p:nvPr/>
        </p:nvPicPr>
        <p:blipFill rotWithShape="1">
          <a:blip r:embed="rId7">
            <a:alphaModFix/>
          </a:blip>
          <a:srcRect/>
          <a:stretch/>
        </p:blipFill>
        <p:spPr>
          <a:xfrm>
            <a:off x="2293510" y="3450633"/>
            <a:ext cx="1534616" cy="1882312"/>
          </a:xfrm>
          <a:prstGeom prst="rect">
            <a:avLst/>
          </a:prstGeom>
          <a:noFill/>
          <a:ln>
            <a:noFill/>
          </a:ln>
        </p:spPr>
      </p:pic>
      <p:sp>
        <p:nvSpPr>
          <p:cNvPr id="287" name="Google Shape;287;p5"/>
          <p:cNvSpPr txBox="1"/>
          <p:nvPr/>
        </p:nvSpPr>
        <p:spPr>
          <a:xfrm>
            <a:off x="8943694" y="5552605"/>
            <a:ext cx="167988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1600"/>
              <a:buFont typeface="Times New Roman"/>
              <a:buNone/>
            </a:pPr>
            <a:r>
              <a:rPr lang="tr-TR" sz="1600" b="0" i="0" u="sng" strike="noStrike" cap="none">
                <a:solidFill>
                  <a:srgbClr val="003A65"/>
                </a:solidFill>
                <a:latin typeface="Times New Roman"/>
                <a:ea typeface="Times New Roman"/>
                <a:cs typeface="Times New Roman"/>
                <a:sym typeface="Times New Roman"/>
              </a:rPr>
              <a:t>Fakülte Sekreteri</a:t>
            </a:r>
            <a:endParaRPr/>
          </a:p>
        </p:txBody>
      </p:sp>
      <p:pic>
        <p:nvPicPr>
          <p:cNvPr id="288" name="Google Shape;288;p5"/>
          <p:cNvPicPr preferRelativeResize="0"/>
          <p:nvPr/>
        </p:nvPicPr>
        <p:blipFill rotWithShape="1">
          <a:blip r:embed="rId8">
            <a:alphaModFix/>
          </a:blip>
          <a:srcRect/>
          <a:stretch/>
        </p:blipFill>
        <p:spPr>
          <a:xfrm>
            <a:off x="25320" y="245533"/>
            <a:ext cx="2848372" cy="1018340"/>
          </a:xfrm>
          <a:prstGeom prst="rect">
            <a:avLst/>
          </a:prstGeom>
          <a:noFill/>
          <a:ln>
            <a:noFill/>
          </a:ln>
        </p:spPr>
      </p:pic>
      <p:pic>
        <p:nvPicPr>
          <p:cNvPr id="3" name="Google Shape;252;p4">
            <a:extLst>
              <a:ext uri="{FF2B5EF4-FFF2-40B4-BE49-F238E27FC236}">
                <a16:creationId xmlns:a16="http://schemas.microsoft.com/office/drawing/2014/main" id="{8F81F815-7CC2-C9B7-81B4-C3B46BCDA7F3}"/>
              </a:ext>
            </a:extLst>
          </p:cNvPr>
          <p:cNvPicPr preferRelativeResize="0"/>
          <p:nvPr/>
        </p:nvPicPr>
        <p:blipFill rotWithShape="1">
          <a:blip r:embed="rId9">
            <a:alphaModFix/>
          </a:blip>
          <a:srcRect/>
          <a:stretch/>
        </p:blipFill>
        <p:spPr>
          <a:xfrm>
            <a:off x="5395806" y="628001"/>
            <a:ext cx="1749057" cy="19136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1"/>
        <p:cNvGrpSpPr/>
        <p:nvPr/>
      </p:nvGrpSpPr>
      <p:grpSpPr>
        <a:xfrm>
          <a:off x="0" y="0"/>
          <a:ext cx="0" cy="0"/>
          <a:chOff x="0" y="0"/>
          <a:chExt cx="0" cy="0"/>
        </a:xfrm>
      </p:grpSpPr>
      <p:sp>
        <p:nvSpPr>
          <p:cNvPr id="802" name="Google Shape;802;p4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3" name="Google Shape;803;p4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4" name="Google Shape;804;p4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805" name="Google Shape;805;p4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a:t>Güçlü akademik kadromuz ve öğrencilerimiz ile başarılarımız gün geçtikçe hız kazanmaktadır. </a:t>
            </a:r>
            <a:endParaRPr/>
          </a:p>
          <a:p>
            <a:pPr marL="228600" lvl="0" indent="-50800" algn="l" rtl="0">
              <a:lnSpc>
                <a:spcPct val="90000"/>
              </a:lnSpc>
              <a:spcBef>
                <a:spcPts val="1000"/>
              </a:spcBef>
              <a:spcAft>
                <a:spcPts val="0"/>
              </a:spcAft>
              <a:buClr>
                <a:schemeClr val="dk1"/>
              </a:buClr>
              <a:buSzPts val="2800"/>
              <a:buNone/>
            </a:pPr>
            <a:endParaRPr/>
          </a:p>
        </p:txBody>
      </p:sp>
      <p:sp>
        <p:nvSpPr>
          <p:cNvPr id="806" name="Google Shape;806;p42"/>
          <p:cNvSpPr txBox="1"/>
          <p:nvPr/>
        </p:nvSpPr>
        <p:spPr>
          <a:xfrm>
            <a:off x="711270" y="2455479"/>
            <a:ext cx="2583402"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Akademik</a:t>
            </a:r>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Faaliyetler</a:t>
            </a:r>
            <a:endParaRPr sz="4400">
              <a:solidFill>
                <a:schemeClr val="dk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0"/>
        <p:cNvGrpSpPr/>
        <p:nvPr/>
      </p:nvGrpSpPr>
      <p:grpSpPr>
        <a:xfrm>
          <a:off x="0" y="0"/>
          <a:ext cx="0" cy="0"/>
          <a:chOff x="0" y="0"/>
          <a:chExt cx="0" cy="0"/>
        </a:xfrm>
      </p:grpSpPr>
      <p:sp>
        <p:nvSpPr>
          <p:cNvPr id="811" name="Google Shape;811;p43"/>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12" name="Google Shape;812;p43"/>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3" name="Google Shape;813;p43"/>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4" name="Google Shape;814;p43"/>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43"/>
          <p:cNvSpPr txBox="1"/>
          <p:nvPr/>
        </p:nvSpPr>
        <p:spPr>
          <a:xfrm>
            <a:off x="1515550" y="816688"/>
            <a:ext cx="10344000" cy="1144800"/>
          </a:xfrm>
          <a:prstGeom prst="rect">
            <a:avLst/>
          </a:prstGeom>
          <a:noFill/>
          <a:ln>
            <a:noFill/>
          </a:ln>
        </p:spPr>
        <p:txBody>
          <a:bodyPr spcFirstLastPara="1" wrap="square" lIns="91425" tIns="45700" rIns="91425" bIns="45700" anchor="t" anchorCtr="0">
            <a:spAutoFit/>
          </a:bodyPr>
          <a:lstStyle/>
          <a:p>
            <a:pPr marL="0" lvl="0" indent="0" algn="l" rtl="0">
              <a:lnSpc>
                <a:spcPct val="142857"/>
              </a:lnSpc>
              <a:spcBef>
                <a:spcPts val="800"/>
              </a:spcBef>
              <a:spcAft>
                <a:spcPts val="0"/>
              </a:spcAft>
              <a:buClr>
                <a:schemeClr val="dk1"/>
              </a:buClr>
              <a:buSzPts val="1100"/>
              <a:buFont typeface="Arial"/>
              <a:buNone/>
            </a:pPr>
            <a:r>
              <a:rPr lang="tr-TR" sz="1800" b="1">
                <a:solidFill>
                  <a:srgbClr val="333333"/>
                </a:solidFill>
                <a:highlight>
                  <a:srgbClr val="FFFFFF"/>
                </a:highlight>
                <a:latin typeface="Calibri"/>
                <a:ea typeface="Calibri"/>
                <a:cs typeface="Calibri"/>
                <a:sym typeface="Calibri"/>
              </a:rPr>
              <a:t>Bölümümüz "TÜBİTAK 2209-A Üniversite Öğrencileri Araştırma Projeleri Destekleme Programı" başarısı</a:t>
            </a:r>
            <a:endParaRPr sz="1800" b="1">
              <a:solidFill>
                <a:srgbClr val="333333"/>
              </a:solidFill>
              <a:highlight>
                <a:srgbClr val="FFFFFF"/>
              </a:highlight>
              <a:latin typeface="Calibri"/>
              <a:ea typeface="Calibri"/>
              <a:cs typeface="Calibri"/>
              <a:sym typeface="Calibri"/>
            </a:endParaRPr>
          </a:p>
          <a:p>
            <a:pPr marL="0" marR="0" lvl="0" indent="0" algn="l" rtl="0">
              <a:spcBef>
                <a:spcPts val="80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6" name="Google Shape;816;p43"/>
          <p:cNvSpPr txBox="1">
            <a:spLocks noGrp="1"/>
          </p:cNvSpPr>
          <p:nvPr>
            <p:ph type="body" idx="1"/>
          </p:nvPr>
        </p:nvSpPr>
        <p:spPr>
          <a:xfrm>
            <a:off x="520823" y="5144877"/>
            <a:ext cx="11150353" cy="2332553"/>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1000"/>
              </a:spcBef>
              <a:spcAft>
                <a:spcPts val="0"/>
              </a:spcAft>
              <a:buNone/>
            </a:pPr>
            <a:r>
              <a:rPr lang="tr-TR" sz="1700"/>
              <a:t>Bilgisayar Mühendisliği Bölümü öğrencilerimizin toplam 6 projesi "2209-A Üniversite Öğrencileri Araştırma Projeleri Destekleme Programı" kapsamında TÜBİTAK tarafından desteklenmeye hak kazanmıştır.</a:t>
            </a:r>
            <a:endParaRPr sz="1700"/>
          </a:p>
        </p:txBody>
      </p:sp>
      <p:pic>
        <p:nvPicPr>
          <p:cNvPr id="817" name="Google Shape;817;p43"/>
          <p:cNvPicPr preferRelativeResize="0"/>
          <p:nvPr/>
        </p:nvPicPr>
        <p:blipFill>
          <a:blip r:embed="rId3">
            <a:alphaModFix/>
          </a:blip>
          <a:stretch>
            <a:fillRect/>
          </a:stretch>
        </p:blipFill>
        <p:spPr>
          <a:xfrm>
            <a:off x="2488101" y="1356900"/>
            <a:ext cx="7367429" cy="4144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1"/>
        <p:cNvGrpSpPr/>
        <p:nvPr/>
      </p:nvGrpSpPr>
      <p:grpSpPr>
        <a:xfrm>
          <a:off x="0" y="0"/>
          <a:ext cx="0" cy="0"/>
          <a:chOff x="0" y="0"/>
          <a:chExt cx="0" cy="0"/>
        </a:xfrm>
      </p:grpSpPr>
      <p:sp>
        <p:nvSpPr>
          <p:cNvPr id="822" name="Google Shape;822;g13f398f66d4_0_0"/>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23" name="Google Shape;823;g13f398f66d4_0_0"/>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4" name="Google Shape;824;g13f398f66d4_0_0"/>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g13f398f66d4_0_0"/>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g13f398f66d4_0_0"/>
          <p:cNvSpPr txBox="1"/>
          <p:nvPr/>
        </p:nvSpPr>
        <p:spPr>
          <a:xfrm>
            <a:off x="1515550" y="816688"/>
            <a:ext cx="10344000" cy="369300"/>
          </a:xfrm>
          <a:prstGeom prst="rect">
            <a:avLst/>
          </a:prstGeom>
          <a:noFill/>
          <a:ln>
            <a:noFill/>
          </a:ln>
        </p:spPr>
        <p:txBody>
          <a:bodyPr spcFirstLastPara="1" wrap="square" lIns="91425" tIns="45700" rIns="91425" bIns="45700" anchor="t" anchorCtr="0">
            <a:spAutoFit/>
          </a:bodyPr>
          <a:lstStyle/>
          <a:p>
            <a:pPr marL="0" lvl="0" indent="0" algn="l" rtl="0">
              <a:lnSpc>
                <a:spcPct val="142857"/>
              </a:lnSpc>
              <a:spcBef>
                <a:spcPts val="800"/>
              </a:spcBef>
              <a:spcAft>
                <a:spcPts val="800"/>
              </a:spcAft>
              <a:buClr>
                <a:schemeClr val="dk1"/>
              </a:buClr>
              <a:buSzPts val="1100"/>
              <a:buFont typeface="Arial"/>
              <a:buNone/>
            </a:pPr>
            <a:r>
              <a:rPr lang="tr-TR" sz="1800" b="1">
                <a:solidFill>
                  <a:srgbClr val="333333"/>
                </a:solidFill>
                <a:highlight>
                  <a:srgbClr val="FFFFFF"/>
                </a:highlight>
                <a:latin typeface="Calibri"/>
                <a:ea typeface="Calibri"/>
                <a:cs typeface="Calibri"/>
                <a:sym typeface="Calibri"/>
              </a:rPr>
              <a:t>Teknoloji Fakültesi Öğrencilerimizin TEKNOFEST 2022 “İnsanlık Yararına Teknoloji” Kategorisi 1.lik Ödülü</a:t>
            </a:r>
            <a:endParaRPr sz="1800">
              <a:solidFill>
                <a:schemeClr val="dk1"/>
              </a:solidFill>
              <a:latin typeface="Calibri"/>
              <a:ea typeface="Calibri"/>
              <a:cs typeface="Calibri"/>
              <a:sym typeface="Calibri"/>
            </a:endParaRPr>
          </a:p>
        </p:txBody>
      </p:sp>
      <p:pic>
        <p:nvPicPr>
          <p:cNvPr id="827" name="Google Shape;827;g13f398f66d4_0_0"/>
          <p:cNvPicPr preferRelativeResize="0"/>
          <p:nvPr/>
        </p:nvPicPr>
        <p:blipFill>
          <a:blip r:embed="rId3">
            <a:alphaModFix/>
          </a:blip>
          <a:stretch>
            <a:fillRect/>
          </a:stretch>
        </p:blipFill>
        <p:spPr>
          <a:xfrm>
            <a:off x="685800" y="1387946"/>
            <a:ext cx="11192254" cy="45816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1"/>
        <p:cNvGrpSpPr/>
        <p:nvPr/>
      </p:nvGrpSpPr>
      <p:grpSpPr>
        <a:xfrm>
          <a:off x="0" y="0"/>
          <a:ext cx="0" cy="0"/>
          <a:chOff x="0" y="0"/>
          <a:chExt cx="0" cy="0"/>
        </a:xfrm>
      </p:grpSpPr>
      <p:sp>
        <p:nvSpPr>
          <p:cNvPr id="832" name="Google Shape;832;g13f398f66d4_0_12"/>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33" name="Google Shape;833;g13f398f66d4_0_12"/>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4" name="Google Shape;834;g13f398f66d4_0_12"/>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g13f398f66d4_0_12"/>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g13f398f66d4_0_12"/>
          <p:cNvSpPr txBox="1"/>
          <p:nvPr/>
        </p:nvSpPr>
        <p:spPr>
          <a:xfrm>
            <a:off x="1515550" y="816688"/>
            <a:ext cx="10344000" cy="369300"/>
          </a:xfrm>
          <a:prstGeom prst="rect">
            <a:avLst/>
          </a:prstGeom>
          <a:noFill/>
          <a:ln>
            <a:noFill/>
          </a:ln>
        </p:spPr>
        <p:txBody>
          <a:bodyPr spcFirstLastPara="1" wrap="square" lIns="91425" tIns="45700" rIns="91425" bIns="45700" anchor="t" anchorCtr="0">
            <a:spAutoFit/>
          </a:bodyPr>
          <a:lstStyle/>
          <a:p>
            <a:pPr marL="0" lvl="0" indent="0" algn="l" rtl="0">
              <a:lnSpc>
                <a:spcPct val="142857"/>
              </a:lnSpc>
              <a:spcBef>
                <a:spcPts val="800"/>
              </a:spcBef>
              <a:spcAft>
                <a:spcPts val="800"/>
              </a:spcAft>
              <a:buClr>
                <a:schemeClr val="dk1"/>
              </a:buClr>
              <a:buSzPts val="1100"/>
              <a:buFont typeface="Arial"/>
              <a:buNone/>
            </a:pPr>
            <a:r>
              <a:rPr lang="tr-TR" sz="1800" b="1">
                <a:solidFill>
                  <a:srgbClr val="333333"/>
                </a:solidFill>
                <a:highlight>
                  <a:srgbClr val="FFFFFF"/>
                </a:highlight>
                <a:latin typeface="Calibri"/>
                <a:ea typeface="Calibri"/>
                <a:cs typeface="Calibri"/>
                <a:sym typeface="Calibri"/>
              </a:rPr>
              <a:t>Teknoloji Fakültesi Öğrencilerimizin TEKNOFEST 2022 “İnsanlık Yararına Teknoloji” Kategorisi 1.lik Ödülü</a:t>
            </a:r>
            <a:endParaRPr sz="1800">
              <a:solidFill>
                <a:schemeClr val="dk1"/>
              </a:solidFill>
              <a:latin typeface="Calibri"/>
              <a:ea typeface="Calibri"/>
              <a:cs typeface="Calibri"/>
              <a:sym typeface="Calibri"/>
            </a:endParaRPr>
          </a:p>
        </p:txBody>
      </p:sp>
      <p:pic>
        <p:nvPicPr>
          <p:cNvPr id="837" name="Google Shape;837;g13f398f66d4_0_12"/>
          <p:cNvPicPr preferRelativeResize="0"/>
          <p:nvPr/>
        </p:nvPicPr>
        <p:blipFill>
          <a:blip r:embed="rId3">
            <a:alphaModFix/>
          </a:blip>
          <a:stretch>
            <a:fillRect/>
          </a:stretch>
        </p:blipFill>
        <p:spPr>
          <a:xfrm>
            <a:off x="762000" y="1470651"/>
            <a:ext cx="10972802" cy="516953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1"/>
        <p:cNvGrpSpPr/>
        <p:nvPr/>
      </p:nvGrpSpPr>
      <p:grpSpPr>
        <a:xfrm>
          <a:off x="0" y="0"/>
          <a:ext cx="0" cy="0"/>
          <a:chOff x="0" y="0"/>
          <a:chExt cx="0" cy="0"/>
        </a:xfrm>
      </p:grpSpPr>
      <p:sp>
        <p:nvSpPr>
          <p:cNvPr id="842" name="Google Shape;842;g13f380b3a3b_0_130"/>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43" name="Google Shape;843;g13f380b3a3b_0_130"/>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4" name="Google Shape;844;g13f380b3a3b_0_130"/>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5" name="Google Shape;845;g13f380b3a3b_0_130"/>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6" name="Google Shape;846;g13f380b3a3b_0_130"/>
          <p:cNvSpPr txBox="1"/>
          <p:nvPr/>
        </p:nvSpPr>
        <p:spPr>
          <a:xfrm>
            <a:off x="1515550" y="816688"/>
            <a:ext cx="10344000" cy="1931700"/>
          </a:xfrm>
          <a:prstGeom prst="rect">
            <a:avLst/>
          </a:prstGeom>
          <a:noFill/>
          <a:ln>
            <a:noFill/>
          </a:ln>
        </p:spPr>
        <p:txBody>
          <a:bodyPr spcFirstLastPara="1" wrap="square" lIns="91425" tIns="45700" rIns="91425" bIns="45700" anchor="t" anchorCtr="0">
            <a:spAutoFit/>
          </a:bodyPr>
          <a:lstStyle/>
          <a:p>
            <a:pPr marL="0" lvl="0" indent="0" algn="ctr" rtl="0">
              <a:lnSpc>
                <a:spcPct val="142857"/>
              </a:lnSpc>
              <a:spcBef>
                <a:spcPts val="800"/>
              </a:spcBef>
              <a:spcAft>
                <a:spcPts val="0"/>
              </a:spcAft>
              <a:buSzPts val="1100"/>
              <a:buNone/>
            </a:pPr>
            <a:r>
              <a:rPr lang="tr-TR" sz="1800" b="1">
                <a:solidFill>
                  <a:srgbClr val="333333"/>
                </a:solidFill>
                <a:highlight>
                  <a:srgbClr val="FFFFFF"/>
                </a:highlight>
                <a:latin typeface="Calibri"/>
                <a:ea typeface="Calibri"/>
                <a:cs typeface="Calibri"/>
                <a:sym typeface="Calibri"/>
              </a:rPr>
              <a:t>Öğrencilerimiz Fatih Belediyesi Fikir Maratonu’nda İkinci oldu</a:t>
            </a:r>
            <a:endParaRPr sz="1800" b="1">
              <a:solidFill>
                <a:srgbClr val="333333"/>
              </a:solidFill>
              <a:highlight>
                <a:srgbClr val="FFFFFF"/>
              </a:highlight>
              <a:latin typeface="Calibri"/>
              <a:ea typeface="Calibri"/>
              <a:cs typeface="Calibri"/>
              <a:sym typeface="Calibri"/>
            </a:endParaRPr>
          </a:p>
          <a:p>
            <a:pPr marL="0" lvl="0" indent="0" algn="l" rtl="0">
              <a:lnSpc>
                <a:spcPct val="115000"/>
              </a:lnSpc>
              <a:spcBef>
                <a:spcPts val="800"/>
              </a:spcBef>
              <a:spcAft>
                <a:spcPts val="0"/>
              </a:spcAft>
              <a:buSzPts val="1100"/>
              <a:buNone/>
            </a:pPr>
            <a:endParaRPr sz="1050">
              <a:solidFill>
                <a:srgbClr val="666666"/>
              </a:solidFill>
              <a:highlight>
                <a:srgbClr val="FFFFFF"/>
              </a:highlight>
              <a:latin typeface="Open Sans"/>
              <a:ea typeface="Open Sans"/>
              <a:cs typeface="Open Sans"/>
              <a:sym typeface="Open Sans"/>
            </a:endParaRPr>
          </a:p>
          <a:p>
            <a:pPr marL="0" lvl="0" indent="0" algn="l" rtl="0">
              <a:lnSpc>
                <a:spcPct val="142857"/>
              </a:lnSpc>
              <a:spcBef>
                <a:spcPts val="800"/>
              </a:spcBef>
              <a:spcAft>
                <a:spcPts val="0"/>
              </a:spcAft>
              <a:buSzPts val="1100"/>
              <a:buNone/>
            </a:pPr>
            <a:endParaRPr sz="1800" b="1">
              <a:solidFill>
                <a:srgbClr val="333333"/>
              </a:solidFill>
              <a:highlight>
                <a:srgbClr val="FFFFFF"/>
              </a:highlight>
              <a:latin typeface="Calibri"/>
              <a:ea typeface="Calibri"/>
              <a:cs typeface="Calibri"/>
              <a:sym typeface="Calibri"/>
            </a:endParaRPr>
          </a:p>
          <a:p>
            <a:pPr marL="0" marR="0" lvl="0" indent="0" algn="l" rtl="0">
              <a:spcBef>
                <a:spcPts val="80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7" name="Google Shape;847;g13f380b3a3b_0_130"/>
          <p:cNvSpPr txBox="1">
            <a:spLocks noGrp="1"/>
          </p:cNvSpPr>
          <p:nvPr>
            <p:ph type="body" idx="1"/>
          </p:nvPr>
        </p:nvSpPr>
        <p:spPr>
          <a:xfrm>
            <a:off x="520823" y="5144877"/>
            <a:ext cx="11150400" cy="23325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1000"/>
              </a:spcBef>
              <a:spcAft>
                <a:spcPts val="0"/>
              </a:spcAft>
              <a:buNone/>
            </a:pPr>
            <a:r>
              <a:rPr lang="tr-TR" sz="1700"/>
              <a:t>Fatih Belediyesi tarafından düzenlenip Hackathon Türkiye ekibi tarafından yürütülen, 435’ten fazla başvurunun olduğu, 47 takımın finalde yarıştığı “Fatih Ideathonu” yarışmasında öğrencilerimiz Bilgisayar Mühendisliği Bölümü öğrencilerimiz Muhammet Kerem Öztürk, Umut Arda Kapan ve Teknoloji Fakültesi Elektrik Elektronik Mühendisliği Bölümü öğrencimiz Enes Güven ikincilik derecesi elde ederek 7000 Türk lirası ödülün sahibi olmuştur.</a:t>
            </a:r>
            <a:endParaRPr sz="1700"/>
          </a:p>
        </p:txBody>
      </p:sp>
      <p:pic>
        <p:nvPicPr>
          <p:cNvPr id="848" name="Google Shape;848;g13f380b3a3b_0_130"/>
          <p:cNvPicPr preferRelativeResize="0"/>
          <p:nvPr/>
        </p:nvPicPr>
        <p:blipFill>
          <a:blip r:embed="rId3">
            <a:alphaModFix/>
          </a:blip>
          <a:stretch>
            <a:fillRect/>
          </a:stretch>
        </p:blipFill>
        <p:spPr>
          <a:xfrm>
            <a:off x="3110699" y="1415137"/>
            <a:ext cx="7153723" cy="402772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2"/>
        <p:cNvGrpSpPr/>
        <p:nvPr/>
      </p:nvGrpSpPr>
      <p:grpSpPr>
        <a:xfrm>
          <a:off x="0" y="0"/>
          <a:ext cx="0" cy="0"/>
          <a:chOff x="0" y="0"/>
          <a:chExt cx="0" cy="0"/>
        </a:xfrm>
      </p:grpSpPr>
      <p:sp>
        <p:nvSpPr>
          <p:cNvPr id="853" name="Google Shape;853;g13f380b3a3b_0_117"/>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54" name="Google Shape;854;g13f380b3a3b_0_117"/>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5" name="Google Shape;855;g13f380b3a3b_0_117"/>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6" name="Google Shape;856;g13f380b3a3b_0_117"/>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57" name="Google Shape;857;g13f380b3a3b_0_117"/>
          <p:cNvSpPr txBox="1"/>
          <p:nvPr/>
        </p:nvSpPr>
        <p:spPr>
          <a:xfrm>
            <a:off x="3550178" y="652534"/>
            <a:ext cx="7841400" cy="1330800"/>
          </a:xfrm>
          <a:prstGeom prst="rect">
            <a:avLst/>
          </a:prstGeom>
          <a:noFill/>
          <a:ln>
            <a:noFill/>
          </a:ln>
        </p:spPr>
        <p:txBody>
          <a:bodyPr spcFirstLastPara="1" wrap="square" lIns="91425" tIns="45700" rIns="91425" bIns="45700" anchor="t" anchorCtr="0">
            <a:spAutoFit/>
          </a:bodyPr>
          <a:lstStyle/>
          <a:p>
            <a:pPr marL="0" lvl="0" indent="0" algn="l" rtl="0">
              <a:lnSpc>
                <a:spcPct val="142857"/>
              </a:lnSpc>
              <a:spcBef>
                <a:spcPts val="800"/>
              </a:spcBef>
              <a:spcAft>
                <a:spcPts val="0"/>
              </a:spcAft>
              <a:buClr>
                <a:schemeClr val="dk1"/>
              </a:buClr>
              <a:buSzPts val="1100"/>
              <a:buFont typeface="Arial"/>
              <a:buNone/>
            </a:pPr>
            <a:r>
              <a:rPr lang="tr-TR" sz="1800" b="1">
                <a:solidFill>
                  <a:schemeClr val="dk1"/>
                </a:solidFill>
                <a:highlight>
                  <a:srgbClr val="FFFFFF"/>
                </a:highlight>
                <a:latin typeface="Calibri"/>
                <a:ea typeface="Calibri"/>
                <a:cs typeface="Calibri"/>
                <a:sym typeface="Calibri"/>
              </a:rPr>
              <a:t>Sahibinden.com Mobile Hackathon</a:t>
            </a:r>
            <a:endParaRPr sz="1800" b="1">
              <a:solidFill>
                <a:schemeClr val="dk1"/>
              </a:solidFill>
              <a:highlight>
                <a:srgbClr val="FFFFFF"/>
              </a:highlight>
              <a:latin typeface="Calibri"/>
              <a:ea typeface="Calibri"/>
              <a:cs typeface="Calibri"/>
              <a:sym typeface="Calibri"/>
            </a:endParaRPr>
          </a:p>
          <a:p>
            <a:pPr marL="0" lvl="0" indent="0" algn="l" rtl="0">
              <a:lnSpc>
                <a:spcPct val="115000"/>
              </a:lnSpc>
              <a:spcBef>
                <a:spcPts val="800"/>
              </a:spcBef>
              <a:spcAft>
                <a:spcPts val="0"/>
              </a:spcAft>
              <a:buClr>
                <a:schemeClr val="dk1"/>
              </a:buClr>
              <a:buSzPts val="1100"/>
              <a:buFont typeface="Arial"/>
              <a:buNone/>
            </a:pPr>
            <a:endParaRPr sz="1050">
              <a:solidFill>
                <a:srgbClr val="666666"/>
              </a:solidFill>
              <a:highlight>
                <a:srgbClr val="FFFFFF"/>
              </a:highlight>
              <a:latin typeface="Open Sans"/>
              <a:ea typeface="Open Sans"/>
              <a:cs typeface="Open Sans"/>
              <a:sym typeface="Open Sans"/>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8" name="Google Shape;858;g13f380b3a3b_0_117"/>
          <p:cNvSpPr txBox="1">
            <a:spLocks noGrp="1"/>
          </p:cNvSpPr>
          <p:nvPr>
            <p:ph type="body" idx="1"/>
          </p:nvPr>
        </p:nvSpPr>
        <p:spPr>
          <a:xfrm>
            <a:off x="971650" y="1770250"/>
            <a:ext cx="5636400" cy="4633200"/>
          </a:xfrm>
          <a:prstGeom prst="rect">
            <a:avLst/>
          </a:prstGeom>
          <a:noFill/>
          <a:ln>
            <a:noFill/>
          </a:ln>
        </p:spPr>
        <p:txBody>
          <a:bodyPr spcFirstLastPara="1" wrap="square" lIns="91425" tIns="45700" rIns="91425" bIns="45700" anchor="ctr" anchorCtr="0">
            <a:noAutofit/>
          </a:bodyPr>
          <a:lstStyle/>
          <a:p>
            <a:pPr marL="228600" lvl="0" indent="0" algn="just" rtl="0">
              <a:lnSpc>
                <a:spcPct val="90000"/>
              </a:lnSpc>
              <a:spcBef>
                <a:spcPts val="1000"/>
              </a:spcBef>
              <a:spcAft>
                <a:spcPts val="0"/>
              </a:spcAft>
              <a:buNone/>
            </a:pPr>
            <a:endParaRPr sz="1700"/>
          </a:p>
          <a:p>
            <a:pPr marL="228600" lvl="0" indent="0" algn="just" rtl="0">
              <a:lnSpc>
                <a:spcPct val="115000"/>
              </a:lnSpc>
              <a:spcBef>
                <a:spcPts val="0"/>
              </a:spcBef>
              <a:spcAft>
                <a:spcPts val="0"/>
              </a:spcAft>
              <a:buNone/>
            </a:pPr>
            <a:r>
              <a:rPr lang="tr-TR" sz="1700"/>
              <a:t>Sahibinden.com’un düzenlediği “İyilik İçin Kodluyoruz!” konulu mobil uygulama yarışmasında üçüncü sınıf öğrencimiz Bahadir Seyfi’nin yer aldığı ekip,  24 saat boyunca afet sonrası yardımlaşma üzerine önce yenilikçi bir fikir bulup sonrasında fikri geliştirerek prototip mobil uygulama ile üçüncülük derecesi almıştır.</a:t>
            </a:r>
            <a:endParaRPr sz="1700"/>
          </a:p>
          <a:p>
            <a:pPr marL="228600" lvl="0" indent="0" algn="just" rtl="0">
              <a:lnSpc>
                <a:spcPct val="115000"/>
              </a:lnSpc>
              <a:spcBef>
                <a:spcPts val="800"/>
              </a:spcBef>
              <a:spcAft>
                <a:spcPts val="0"/>
              </a:spcAft>
              <a:buNone/>
            </a:pPr>
            <a:endParaRPr sz="1700"/>
          </a:p>
          <a:p>
            <a:pPr marL="228600" lvl="0" indent="0" algn="just" rtl="0">
              <a:lnSpc>
                <a:spcPct val="115000"/>
              </a:lnSpc>
              <a:spcBef>
                <a:spcPts val="800"/>
              </a:spcBef>
              <a:spcAft>
                <a:spcPts val="0"/>
              </a:spcAft>
              <a:buNone/>
            </a:pPr>
            <a:r>
              <a:rPr lang="tr-TR" sz="1700"/>
              <a:t>“Yardım Yolda” ismi verilen mobil uygulama, afet bölgesine giden veya rotası o bölge üzerinde olan sivil vatandaşların şahsi araçlarındaki boşluk durum bilgisini, yolculuk tarih-saat bilgilerini uygulamaya ilan vererek yardım edecek kişiler ile yardım edilecek olan kurumları buluşturan uygulamadır.</a:t>
            </a:r>
            <a:endParaRPr sz="1700"/>
          </a:p>
          <a:p>
            <a:pPr marL="228600" lvl="0" indent="0" algn="just" rtl="0">
              <a:lnSpc>
                <a:spcPct val="90000"/>
              </a:lnSpc>
              <a:spcBef>
                <a:spcPts val="1000"/>
              </a:spcBef>
              <a:spcAft>
                <a:spcPts val="0"/>
              </a:spcAft>
              <a:buNone/>
            </a:pPr>
            <a:endParaRPr sz="1700"/>
          </a:p>
        </p:txBody>
      </p:sp>
      <p:pic>
        <p:nvPicPr>
          <p:cNvPr id="859" name="Google Shape;859;g13f380b3a3b_0_117"/>
          <p:cNvPicPr preferRelativeResize="0"/>
          <p:nvPr/>
        </p:nvPicPr>
        <p:blipFill>
          <a:blip r:embed="rId3">
            <a:alphaModFix/>
          </a:blip>
          <a:stretch>
            <a:fillRect/>
          </a:stretch>
        </p:blipFill>
        <p:spPr>
          <a:xfrm>
            <a:off x="6957628" y="1581213"/>
            <a:ext cx="5053398" cy="50112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3"/>
        <p:cNvGrpSpPr/>
        <p:nvPr/>
      </p:nvGrpSpPr>
      <p:grpSpPr>
        <a:xfrm>
          <a:off x="0" y="0"/>
          <a:ext cx="0" cy="0"/>
          <a:chOff x="0" y="0"/>
          <a:chExt cx="0" cy="0"/>
        </a:xfrm>
      </p:grpSpPr>
      <p:sp>
        <p:nvSpPr>
          <p:cNvPr id="864" name="Google Shape;864;g13f380b3a3b_0_157"/>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65" name="Google Shape;865;g13f380b3a3b_0_157"/>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6" name="Google Shape;866;g13f380b3a3b_0_157"/>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7" name="Google Shape;867;g13f380b3a3b_0_157"/>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68" name="Google Shape;868;g13f380b3a3b_0_157"/>
          <p:cNvSpPr txBox="1"/>
          <p:nvPr/>
        </p:nvSpPr>
        <p:spPr>
          <a:xfrm>
            <a:off x="2318778" y="768309"/>
            <a:ext cx="7841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Bilgisayar Mühendisliği Öğrencilerimiz Fikir Maratonu'nda 1.lik derecesi elde etti</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g13f380b3a3b_0_157"/>
          <p:cNvSpPr txBox="1">
            <a:spLocks noGrp="1"/>
          </p:cNvSpPr>
          <p:nvPr>
            <p:ph type="body" idx="1"/>
          </p:nvPr>
        </p:nvSpPr>
        <p:spPr>
          <a:xfrm>
            <a:off x="520823" y="5144877"/>
            <a:ext cx="11150400" cy="23325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1700"/>
              <a:t>T.C. Ulaştırma ve Altyapı Bakanlığı tarafından düzenlenen Mobilite – Engelsiz Ulaşım Fikir Maratonu'na “Pusula: Akıllı Rota Asistanı” Projesi ile katılan takımımız, sunumlarıyla 1.lik derecesi elde etmiş ve 9.600 TL para ödülü kazanmıştır.</a:t>
            </a:r>
            <a:endParaRPr/>
          </a:p>
          <a:p>
            <a:pPr marL="228600" lvl="0" indent="0" algn="just" rtl="0">
              <a:lnSpc>
                <a:spcPct val="90000"/>
              </a:lnSpc>
              <a:spcBef>
                <a:spcPts val="1000"/>
              </a:spcBef>
              <a:spcAft>
                <a:spcPts val="0"/>
              </a:spcAft>
              <a:buNone/>
            </a:pPr>
            <a:r>
              <a:rPr lang="tr-TR" sz="1700"/>
              <a:t>Engelsiz Ulaşım Fikir Maratonu; engelli ve yaşlı bireylerin, çocukların ihtiyaçlarının tanımlanması ve engel gruplarına göre sınıflandırılarak çözüm stratejilerinin geliştirilmesini amaçlamaktadır.</a:t>
            </a:r>
            <a:endParaRPr/>
          </a:p>
        </p:txBody>
      </p:sp>
      <p:pic>
        <p:nvPicPr>
          <p:cNvPr id="870" name="Google Shape;870;g13f380b3a3b_0_157"/>
          <p:cNvPicPr preferRelativeResize="0"/>
          <p:nvPr/>
        </p:nvPicPr>
        <p:blipFill rotWithShape="1">
          <a:blip r:embed="rId3">
            <a:alphaModFix/>
          </a:blip>
          <a:srcRect/>
          <a:stretch/>
        </p:blipFill>
        <p:spPr>
          <a:xfrm>
            <a:off x="2800349" y="1769564"/>
            <a:ext cx="6591300" cy="36671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4"/>
        <p:cNvGrpSpPr/>
        <p:nvPr/>
      </p:nvGrpSpPr>
      <p:grpSpPr>
        <a:xfrm>
          <a:off x="0" y="0"/>
          <a:ext cx="0" cy="0"/>
          <a:chOff x="0" y="0"/>
          <a:chExt cx="0" cy="0"/>
        </a:xfrm>
      </p:grpSpPr>
      <p:sp>
        <p:nvSpPr>
          <p:cNvPr id="875" name="Google Shape;875;g13f380b3a3b_0_171"/>
          <p:cNvSpPr txBox="1">
            <a:spLocks noGrp="1"/>
          </p:cNvSpPr>
          <p:nvPr>
            <p:ph type="title"/>
          </p:nvPr>
        </p:nvSpPr>
        <p:spPr>
          <a:xfrm>
            <a:off x="1662241" y="794732"/>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76" name="Google Shape;876;g13f380b3a3b_0_171"/>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7" name="Google Shape;877;g13f380b3a3b_0_171"/>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8" name="Google Shape;878;g13f380b3a3b_0_171"/>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9" name="Google Shape;879;g13f380b3a3b_0_171"/>
          <p:cNvSpPr txBox="1"/>
          <p:nvPr/>
        </p:nvSpPr>
        <p:spPr>
          <a:xfrm>
            <a:off x="1764099" y="217650"/>
            <a:ext cx="9873300" cy="1122900"/>
          </a:xfrm>
          <a:prstGeom prst="rect">
            <a:avLst/>
          </a:prstGeom>
          <a:noFill/>
          <a:ln>
            <a:noFill/>
          </a:ln>
        </p:spPr>
        <p:txBody>
          <a:bodyPr spcFirstLastPara="1" wrap="square" lIns="91425" tIns="45700" rIns="91425" bIns="45700" anchor="t" anchorCtr="0">
            <a:spAutoFit/>
          </a:bodyPr>
          <a:lstStyle/>
          <a:p>
            <a:pPr marL="0" lvl="0" indent="0" algn="l" rtl="0">
              <a:lnSpc>
                <a:spcPct val="142857"/>
              </a:lnSpc>
              <a:spcBef>
                <a:spcPts val="800"/>
              </a:spcBef>
              <a:spcAft>
                <a:spcPts val="0"/>
              </a:spcAft>
              <a:buClr>
                <a:schemeClr val="dk1"/>
              </a:buClr>
              <a:buSzPts val="1100"/>
              <a:buFont typeface="Arial"/>
              <a:buNone/>
            </a:pPr>
            <a:r>
              <a:rPr lang="tr-TR" sz="1700" b="1">
                <a:solidFill>
                  <a:schemeClr val="dk1"/>
                </a:solidFill>
                <a:highlight>
                  <a:srgbClr val="FFFFFF"/>
                </a:highlight>
                <a:latin typeface="Calibri"/>
                <a:ea typeface="Calibri"/>
                <a:cs typeface="Calibri"/>
                <a:sym typeface="Calibri"/>
              </a:rPr>
              <a:t>Marmara Bilişim Kulübümüz İki Takımla Kentsel Temiz Enerji Uygulamaları Fikir Maratonuna katılım sağladı</a:t>
            </a:r>
            <a:endParaRPr sz="1700" b="1">
              <a:solidFill>
                <a:schemeClr val="dk1"/>
              </a:solidFill>
              <a:highlight>
                <a:srgbClr val="FFFFFF"/>
              </a:highlight>
              <a:latin typeface="Calibri"/>
              <a:ea typeface="Calibri"/>
              <a:cs typeface="Calibri"/>
              <a:sym typeface="Calibri"/>
            </a:endParaRPr>
          </a:p>
          <a:p>
            <a:pPr marL="0" marR="0" lvl="0" indent="0" algn="l" rtl="0">
              <a:spcBef>
                <a:spcPts val="80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g13f380b3a3b_0_171"/>
          <p:cNvSpPr txBox="1">
            <a:spLocks noGrp="1"/>
          </p:cNvSpPr>
          <p:nvPr>
            <p:ph type="body" idx="1"/>
          </p:nvPr>
        </p:nvSpPr>
        <p:spPr>
          <a:xfrm>
            <a:off x="770648" y="4752827"/>
            <a:ext cx="11150400" cy="23325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1000"/>
              </a:spcBef>
              <a:spcAft>
                <a:spcPts val="0"/>
              </a:spcAft>
              <a:buNone/>
            </a:pPr>
            <a:r>
              <a:rPr lang="tr-TR" sz="1700"/>
              <a:t>T.C. Sanayi ve Teknoloji Bakanlığı tarafından Rekabetçi Sektörler Programı kapsamında, Enerji Sanayicileri &amp; İş Adamları Derneği ve İzmir Kalkınma Ajansı tarafından yürütülen “BEST For Energy” Projesi kapsamında İzmir Ekonomi Üniversitesi desteği ile düzenlenen “Kentsel Temiz Enerji Uygulamaları Fikir Maratonu”’na Bilgisayar Mühendisliği Bölümü öğrencilerimiz Selin Leblebicioğlu, İbrahim Demirci, Muhammet Kerem Öztürk, Mehmet Kaan Erol, Umut Arda Kapan, Teknoloji Fakültesi Elektrik Elektronik Mühendisliği Bölümü öğrencimiz Enes Güven ve Hukuk Bölümü öğrencimiz Hüsnü Haskırış katılmışlardır. İzmir’de gerçekleşen “BEST For City” fikir maratonu, şehirlerin yerel düzeyde temiz enerji kullanımını, uygun maliyetli bir şekilde artıracak yenilikçi teknoloji ve tasarım fikirlerinin ortaya çıkmasını hedeflemiştir.</a:t>
            </a:r>
            <a:endParaRPr sz="1700"/>
          </a:p>
        </p:txBody>
      </p:sp>
      <p:pic>
        <p:nvPicPr>
          <p:cNvPr id="881" name="Google Shape;881;g13f380b3a3b_0_171"/>
          <p:cNvPicPr preferRelativeResize="0"/>
          <p:nvPr/>
        </p:nvPicPr>
        <p:blipFill>
          <a:blip r:embed="rId3">
            <a:alphaModFix/>
          </a:blip>
          <a:stretch>
            <a:fillRect/>
          </a:stretch>
        </p:blipFill>
        <p:spPr>
          <a:xfrm>
            <a:off x="3096063" y="691163"/>
            <a:ext cx="6499574" cy="428739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5"/>
        <p:cNvGrpSpPr/>
        <p:nvPr/>
      </p:nvGrpSpPr>
      <p:grpSpPr>
        <a:xfrm>
          <a:off x="0" y="0"/>
          <a:ext cx="0" cy="0"/>
          <a:chOff x="0" y="0"/>
          <a:chExt cx="0" cy="0"/>
        </a:xfrm>
      </p:grpSpPr>
      <p:sp>
        <p:nvSpPr>
          <p:cNvPr id="886" name="Google Shape;886;p44"/>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87" name="Google Shape;887;p44"/>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8" name="Google Shape;888;p44"/>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9" name="Google Shape;889;p44"/>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0" name="Google Shape;890;p44"/>
          <p:cNvSpPr txBox="1"/>
          <p:nvPr/>
        </p:nvSpPr>
        <p:spPr>
          <a:xfrm>
            <a:off x="2318778" y="768309"/>
            <a:ext cx="805412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SİBER GÜVENLİK BİTİRME PROJELERİ YARIŞMASI FİNALİNDE ÜÇÜNCÜLÜK BAŞARISI</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91" name="Google Shape;891;p44"/>
          <p:cNvPicPr preferRelativeResize="0"/>
          <p:nvPr/>
        </p:nvPicPr>
        <p:blipFill rotWithShape="1">
          <a:blip r:embed="rId3">
            <a:alphaModFix/>
          </a:blip>
          <a:srcRect/>
          <a:stretch/>
        </p:blipFill>
        <p:spPr>
          <a:xfrm>
            <a:off x="2746974" y="1396150"/>
            <a:ext cx="6982499" cy="3775077"/>
          </a:xfrm>
          <a:prstGeom prst="rect">
            <a:avLst/>
          </a:prstGeom>
          <a:noFill/>
          <a:ln>
            <a:noFill/>
          </a:ln>
          <a:effectLst>
            <a:outerShdw blurRad="292100" dist="139700" dir="2700000" algn="tl" rotWithShape="0">
              <a:srgbClr val="333333">
                <a:alpha val="64705"/>
              </a:srgbClr>
            </a:outerShdw>
          </a:effectLst>
        </p:spPr>
      </p:pic>
      <p:sp>
        <p:nvSpPr>
          <p:cNvPr id="892" name="Google Shape;892;p44"/>
          <p:cNvSpPr txBox="1">
            <a:spLocks noGrp="1"/>
          </p:cNvSpPr>
          <p:nvPr>
            <p:ph type="body" idx="1"/>
          </p:nvPr>
        </p:nvSpPr>
        <p:spPr>
          <a:xfrm>
            <a:off x="520823" y="4649105"/>
            <a:ext cx="11150353" cy="2828325"/>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1700"/>
              <a:t>Yapı Kredi tarafından düzenlenen Finansın Geleceği Fikir Maratonu'na “Ebeveyn ve çocuklar için bütçe takip uygulaması” ile katılan Teknoloji Fakültesi Bilgisayar Mühendisliği öğrencilerimiz Umut Arda KAPAN, Mehmet Kaan EROL ve Boğaziçi Üniversitesi Bilgisayar Mühendisliği öğrencimiz Ekrem Yusuf EKMEKÇİ'den oluşan takımımız, sunumlarıyla 3.lük derecesi almışlardır.</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6"/>
        <p:cNvGrpSpPr/>
        <p:nvPr/>
      </p:nvGrpSpPr>
      <p:grpSpPr>
        <a:xfrm>
          <a:off x="0" y="0"/>
          <a:ext cx="0" cy="0"/>
          <a:chOff x="0" y="0"/>
          <a:chExt cx="0" cy="0"/>
        </a:xfrm>
      </p:grpSpPr>
      <p:sp>
        <p:nvSpPr>
          <p:cNvPr id="897" name="Google Shape;897;p45"/>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898" name="Google Shape;898;p45"/>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9" name="Google Shape;899;p45"/>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0" name="Google Shape;900;p45"/>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1" name="Google Shape;901;p45"/>
          <p:cNvSpPr txBox="1"/>
          <p:nvPr/>
        </p:nvSpPr>
        <p:spPr>
          <a:xfrm>
            <a:off x="2318778" y="768309"/>
            <a:ext cx="84628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ÖĞRENCİLERİMİZ YAPI KREDİ’NİN DÜZENLEDİĞİ FİKİR MARATONU’NDA ÜÇÜNCÜ OLDU</a:t>
            </a:r>
            <a:endParaRPr/>
          </a:p>
        </p:txBody>
      </p:sp>
      <p:pic>
        <p:nvPicPr>
          <p:cNvPr id="902" name="Google Shape;902;p45"/>
          <p:cNvPicPr preferRelativeResize="0"/>
          <p:nvPr/>
        </p:nvPicPr>
        <p:blipFill rotWithShape="1">
          <a:blip r:embed="rId3">
            <a:alphaModFix/>
          </a:blip>
          <a:srcRect/>
          <a:stretch/>
        </p:blipFill>
        <p:spPr>
          <a:xfrm>
            <a:off x="2914021" y="1252598"/>
            <a:ext cx="7272418" cy="4083449"/>
          </a:xfrm>
          <a:prstGeom prst="rect">
            <a:avLst/>
          </a:prstGeom>
          <a:noFill/>
          <a:ln>
            <a:noFill/>
          </a:ln>
          <a:effectLst>
            <a:outerShdw blurRad="292100" dist="139700" dir="2700000" algn="tl" rotWithShape="0">
              <a:srgbClr val="333333">
                <a:alpha val="64705"/>
              </a:srgbClr>
            </a:outerShdw>
          </a:effectLst>
        </p:spPr>
      </p:pic>
      <p:sp>
        <p:nvSpPr>
          <p:cNvPr id="903" name="Google Shape;903;p45"/>
          <p:cNvSpPr txBox="1"/>
          <p:nvPr/>
        </p:nvSpPr>
        <p:spPr>
          <a:xfrm>
            <a:off x="0" y="4059060"/>
            <a:ext cx="12020365" cy="4083433"/>
          </a:xfrm>
          <a:prstGeom prst="rect">
            <a:avLst/>
          </a:prstGeom>
          <a:noFill/>
          <a:ln>
            <a:noFill/>
          </a:ln>
        </p:spPr>
        <p:txBody>
          <a:bodyPr spcFirstLastPara="1" wrap="square" lIns="91425" tIns="45700" rIns="91425" bIns="45700" anchor="ctr" anchorCtr="0">
            <a:normAutofit/>
          </a:bodyPr>
          <a:lstStyle/>
          <a:p>
            <a:pPr marL="457200" marR="0" lvl="0" indent="0" algn="just" rtl="0">
              <a:lnSpc>
                <a:spcPct val="90000"/>
              </a:lnSpc>
              <a:spcBef>
                <a:spcPts val="0"/>
              </a:spcBef>
              <a:spcAft>
                <a:spcPts val="0"/>
              </a:spcAft>
              <a:buNone/>
            </a:pPr>
            <a:r>
              <a:rPr lang="tr-TR" sz="1700">
                <a:solidFill>
                  <a:schemeClr val="dk1"/>
                </a:solidFill>
                <a:latin typeface="Calibri"/>
                <a:ea typeface="Calibri"/>
                <a:cs typeface="Calibri"/>
                <a:sym typeface="Calibri"/>
              </a:rPr>
              <a:t>Yapı Kredi tarafından düzenlenen Finansın Geleceği Fikir Maratonu'na “Ebeveyn ve çocuklar için bütçe takip uygulaması” ile katılan Teknoloji Fakültesi Bilgisayar Mühendisliği öğrencilerimiz Umut Arda KAPAN, Mehmet Kaan EROL ve Boğaziçi Üniversitesi Bilgisayar Mühendisliği öğrencimiz Ekrem Yusuf EKMEKÇİ'den oluşan takımımız, sunumlarıyla 3.lük derecesi almışlardır.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sp>
        <p:nvSpPr>
          <p:cNvPr id="293" name="Google Shape;293;p14"/>
          <p:cNvSpPr txBox="1"/>
          <p:nvPr/>
        </p:nvSpPr>
        <p:spPr>
          <a:xfrm>
            <a:off x="787953" y="1590076"/>
            <a:ext cx="10515600" cy="5091959"/>
          </a:xfrm>
          <a:prstGeom prst="rect">
            <a:avLst/>
          </a:prstGeom>
          <a:noFill/>
          <a:ln>
            <a:noFill/>
          </a:ln>
        </p:spPr>
        <p:txBody>
          <a:bodyPr spcFirstLastPara="1" wrap="square" lIns="91425" tIns="45700" rIns="91425" bIns="45700" anchor="t" anchorCtr="0">
            <a:noAutofit/>
          </a:bodyPr>
          <a:lstStyle/>
          <a:p>
            <a:pPr marL="228600" marR="0" lvl="0" indent="-228600" algn="just" rtl="0">
              <a:lnSpc>
                <a:spcPct val="90000"/>
              </a:lnSpc>
              <a:spcBef>
                <a:spcPts val="0"/>
              </a:spcBef>
              <a:spcAft>
                <a:spcPts val="0"/>
              </a:spcAft>
              <a:buClr>
                <a:srgbClr val="000000"/>
              </a:buClr>
              <a:buSzPts val="1800"/>
              <a:buFont typeface="Arial"/>
              <a:buChar char="•"/>
            </a:pPr>
            <a:r>
              <a:rPr lang="tr-TR" sz="1800" b="0" i="0" u="none" strike="noStrike" cap="none">
                <a:solidFill>
                  <a:srgbClr val="000000"/>
                </a:solidFill>
                <a:latin typeface="Calibri"/>
                <a:ea typeface="Calibri"/>
                <a:cs typeface="Calibri"/>
                <a:sym typeface="Calibri"/>
              </a:rPr>
              <a:t>Fakültemizde Türkçe dilinde </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Bilgisayar Mühendisliği</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Elektrik-Elektronik Mühendisliği</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Makine Mühendisliği</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Mekatronik Mühendisliği</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Metalurji ve Malzeme Mühendisliği</a:t>
            </a:r>
            <a:endParaRPr/>
          </a:p>
          <a:p>
            <a:pPr marL="685800" marR="0" lvl="1" indent="-228600" algn="just" rtl="0">
              <a:lnSpc>
                <a:spcPct val="90000"/>
              </a:lnSpc>
              <a:spcBef>
                <a:spcPts val="500"/>
              </a:spcBef>
              <a:spcAft>
                <a:spcPts val="0"/>
              </a:spcAft>
              <a:buClr>
                <a:srgbClr val="000000"/>
              </a:buClr>
              <a:buSzPts val="1600"/>
              <a:buFont typeface="Noto Sans Symbols"/>
              <a:buChar char="⮚"/>
            </a:pPr>
            <a:r>
              <a:rPr lang="tr-TR" sz="1600" b="0" i="0" u="none" strike="noStrike" cap="none">
                <a:solidFill>
                  <a:srgbClr val="000000"/>
                </a:solidFill>
                <a:latin typeface="Calibri"/>
                <a:ea typeface="Calibri"/>
                <a:cs typeface="Calibri"/>
                <a:sym typeface="Calibri"/>
              </a:rPr>
              <a:t>Tekstil Mühendisliği</a:t>
            </a:r>
            <a:endParaRPr/>
          </a:p>
          <a:p>
            <a:pPr marL="180000" marR="0" lvl="1" indent="0" algn="just" rtl="0">
              <a:lnSpc>
                <a:spcPct val="90000"/>
              </a:lnSpc>
              <a:spcBef>
                <a:spcPts val="500"/>
              </a:spcBef>
              <a:spcAft>
                <a:spcPts val="0"/>
              </a:spcAft>
              <a:buClr>
                <a:srgbClr val="000000"/>
              </a:buClr>
              <a:buSzPts val="1600"/>
              <a:buFont typeface="Arial"/>
              <a:buNone/>
            </a:pPr>
            <a:r>
              <a:rPr lang="tr-TR" sz="1600" b="0" i="0" u="none" strike="noStrike" cap="none">
                <a:solidFill>
                  <a:srgbClr val="000000"/>
                </a:solidFill>
                <a:latin typeface="Calibri"/>
                <a:ea typeface="Calibri"/>
                <a:cs typeface="Calibri"/>
                <a:sym typeface="Calibri"/>
              </a:rPr>
              <a:t>olmak üzere </a:t>
            </a:r>
            <a:r>
              <a:rPr lang="tr-TR" sz="1600" b="0" i="0" u="none" strike="noStrike" cap="none">
                <a:solidFill>
                  <a:srgbClr val="FF0000"/>
                </a:solidFill>
                <a:latin typeface="Calibri"/>
                <a:ea typeface="Calibri"/>
                <a:cs typeface="Calibri"/>
                <a:sym typeface="Calibri"/>
              </a:rPr>
              <a:t>6 farklı dalda mühendislik eğitimi </a:t>
            </a:r>
            <a:r>
              <a:rPr lang="tr-TR" sz="1600" b="0" i="0" u="none" strike="noStrike" cap="none">
                <a:solidFill>
                  <a:srgbClr val="000000"/>
                </a:solidFill>
                <a:latin typeface="Calibri"/>
                <a:ea typeface="Calibri"/>
                <a:cs typeface="Calibri"/>
                <a:sym typeface="Calibri"/>
              </a:rPr>
              <a:t>vermektedir</a:t>
            </a:r>
            <a:r>
              <a:rPr lang="tr-TR" sz="1600">
                <a:latin typeface="Calibri"/>
                <a:ea typeface="Calibri"/>
                <a:cs typeface="Calibri"/>
                <a:sym typeface="Calibri"/>
              </a:rPr>
              <a:t>.</a:t>
            </a:r>
            <a:endParaRPr/>
          </a:p>
          <a:p>
            <a:pPr marL="228600" marR="0" lvl="0" indent="-228600" algn="just" rtl="0">
              <a:lnSpc>
                <a:spcPct val="90000"/>
              </a:lnSpc>
              <a:spcBef>
                <a:spcPts val="1000"/>
              </a:spcBef>
              <a:spcAft>
                <a:spcPts val="0"/>
              </a:spcAft>
              <a:buClr>
                <a:srgbClr val="000000"/>
              </a:buClr>
              <a:buSzPts val="1600"/>
              <a:buFont typeface="Arial"/>
              <a:buChar char="•"/>
            </a:pPr>
            <a:r>
              <a:rPr lang="tr-TR" sz="1600">
                <a:latin typeface="Calibri"/>
                <a:ea typeface="Calibri"/>
                <a:cs typeface="Calibri"/>
                <a:sym typeface="Calibri"/>
              </a:rPr>
              <a:t>Fakültemiz </a:t>
            </a:r>
            <a:r>
              <a:rPr lang="tr-TR" sz="1600" b="0" i="0" u="none" strike="noStrike" cap="none">
                <a:solidFill>
                  <a:srgbClr val="000000"/>
                </a:solidFill>
                <a:latin typeface="Calibri"/>
                <a:ea typeface="Calibri"/>
                <a:cs typeface="Calibri"/>
                <a:sym typeface="Calibri"/>
              </a:rPr>
              <a:t>Mezunları </a:t>
            </a:r>
            <a:r>
              <a:rPr lang="tr-TR" sz="1600" b="0" i="0" u="none" strike="noStrike" cap="none">
                <a:solidFill>
                  <a:srgbClr val="FF0000"/>
                </a:solidFill>
                <a:latin typeface="Calibri"/>
                <a:ea typeface="Calibri"/>
                <a:cs typeface="Calibri"/>
                <a:sym typeface="Calibri"/>
              </a:rPr>
              <a:t>“Mühendis”</a:t>
            </a:r>
            <a:r>
              <a:rPr lang="tr-TR" sz="1600" b="0" i="0" u="none" strike="noStrike" cap="none">
                <a:solidFill>
                  <a:srgbClr val="000000"/>
                </a:solidFill>
                <a:latin typeface="Calibri"/>
                <a:ea typeface="Calibri"/>
                <a:cs typeface="Calibri"/>
                <a:sym typeface="Calibri"/>
              </a:rPr>
              <a:t> ünvanını alarak, diğer mühendislik fakültelerinden mezun olan öğrencilerle, imza yetkisi ve diğer yetkiler açısından aynı haklara sahip olmakta, </a:t>
            </a:r>
            <a:r>
              <a:rPr lang="tr-TR" sz="1600" b="0" i="0" u="none" strike="noStrike" cap="none">
                <a:solidFill>
                  <a:srgbClr val="FF0000"/>
                </a:solidFill>
                <a:latin typeface="Calibri"/>
                <a:ea typeface="Calibri"/>
                <a:cs typeface="Calibri"/>
                <a:sym typeface="Calibri"/>
              </a:rPr>
              <a:t>mühendislik alanlarıyla ilgili odalara kayıt yaptırabilmektedir</a:t>
            </a:r>
            <a:r>
              <a:rPr lang="tr-TR" sz="1600" b="0" i="0" u="none" strike="noStrike" cap="none">
                <a:solidFill>
                  <a:srgbClr val="000000"/>
                </a:solidFill>
                <a:latin typeface="Calibri"/>
                <a:ea typeface="Calibri"/>
                <a:cs typeface="Calibri"/>
                <a:sym typeface="Calibri"/>
              </a:rPr>
              <a:t>. (Marmara Üniversitesi bünyesinde yer alan Mühendislik Fakültesi ise İngilizce dilinde eğitim vermektedir</a:t>
            </a:r>
            <a:r>
              <a:rPr lang="tr-TR" sz="1600">
                <a:latin typeface="Calibri"/>
                <a:ea typeface="Calibri"/>
                <a:cs typeface="Calibri"/>
                <a:sym typeface="Calibri"/>
              </a:rPr>
              <a:t>.</a:t>
            </a:r>
            <a:r>
              <a:rPr lang="tr-TR" sz="1600" b="0" i="0" u="none" strike="noStrike" cap="none">
                <a:solidFill>
                  <a:srgbClr val="000000"/>
                </a:solidFill>
                <a:latin typeface="Calibri"/>
                <a:ea typeface="Calibri"/>
                <a:cs typeface="Calibri"/>
                <a:sym typeface="Calibri"/>
              </a:rPr>
              <a:t>)</a:t>
            </a:r>
            <a:endParaRPr/>
          </a:p>
          <a:p>
            <a:pPr marL="228600" marR="0" lvl="0" indent="-228600" algn="just" rtl="0">
              <a:lnSpc>
                <a:spcPct val="90000"/>
              </a:lnSpc>
              <a:spcBef>
                <a:spcPts val="1000"/>
              </a:spcBef>
              <a:spcAft>
                <a:spcPts val="0"/>
              </a:spcAft>
              <a:buClr>
                <a:srgbClr val="000000"/>
              </a:buClr>
              <a:buSzPts val="1600"/>
              <a:buFont typeface="Arial"/>
              <a:buChar char="•"/>
            </a:pPr>
            <a:r>
              <a:rPr lang="tr-TR" sz="1600" b="0" i="0" u="none" strike="noStrike" cap="none">
                <a:solidFill>
                  <a:srgbClr val="000000"/>
                </a:solidFill>
                <a:latin typeface="Calibri"/>
                <a:ea typeface="Calibri"/>
                <a:cs typeface="Calibri"/>
                <a:sym typeface="Calibri"/>
              </a:rPr>
              <a:t>Mühendislik fakültelerinde olduğu gibi fakültemize de, ÖSYM sınavında ilk 300 bin’e giren öğrenciler girebilmektedir. Diğer mühendislik fakültelerinden farklı olarak, genel lise mezunlarının yanında, MTOK olarak isimlendirilen Meslek Liseleri ve Teknik Lise mezunlarından yine ilk 300 bin’e girmiş olmak şartıyla öğrenciler kendilerine ayrılan kontenjan </a:t>
            </a:r>
            <a:r>
              <a:rPr lang="tr-TR" sz="1600">
                <a:solidFill>
                  <a:schemeClr val="dk1"/>
                </a:solidFill>
                <a:latin typeface="Calibri"/>
                <a:ea typeface="Calibri"/>
                <a:cs typeface="Calibri"/>
                <a:sym typeface="Calibri"/>
              </a:rPr>
              <a:t>(Bilgisayar mühendisliği 2022 kontenjanı 56+14) </a:t>
            </a:r>
            <a:r>
              <a:rPr lang="tr-TR" sz="1600" b="0" i="0" u="none" strike="noStrike" cap="none">
                <a:solidFill>
                  <a:srgbClr val="000000"/>
                </a:solidFill>
                <a:latin typeface="Calibri"/>
                <a:ea typeface="Calibri"/>
                <a:cs typeface="Calibri"/>
                <a:sym typeface="Calibri"/>
              </a:rPr>
              <a:t>dahilinde fakültemize girebilmektedir. Her iki kontenjandan alınan öğrenciler 1. sınıftan itibaren eğitimlerine başlamaktadır. Herhangi bir </a:t>
            </a:r>
            <a:r>
              <a:rPr lang="tr-TR" sz="1600">
                <a:solidFill>
                  <a:srgbClr val="FF0000"/>
                </a:solidFill>
                <a:latin typeface="Calibri"/>
                <a:ea typeface="Calibri"/>
                <a:cs typeface="Calibri"/>
                <a:sym typeface="Calibri"/>
              </a:rPr>
              <a:t>Bilimsel Hazırlık programı uygulanmamaktadır</a:t>
            </a:r>
            <a:r>
              <a:rPr lang="tr-TR" sz="1600" b="0" i="0" u="none" strike="noStrike" cap="none">
                <a:solidFill>
                  <a:srgbClr val="000000"/>
                </a:solidFill>
                <a:latin typeface="Calibri"/>
                <a:ea typeface="Calibri"/>
                <a:cs typeface="Calibri"/>
                <a:sym typeface="Calibri"/>
              </a:rPr>
              <a:t>.</a:t>
            </a:r>
            <a:endParaRPr sz="1600">
              <a:latin typeface="Calibri"/>
              <a:ea typeface="Calibri"/>
              <a:cs typeface="Calibri"/>
              <a:sym typeface="Calibri"/>
            </a:endParaRPr>
          </a:p>
          <a:p>
            <a:pPr marL="228600" marR="0" lvl="0" indent="-228600" algn="just" rtl="0">
              <a:lnSpc>
                <a:spcPct val="90000"/>
              </a:lnSpc>
              <a:spcBef>
                <a:spcPts val="1000"/>
              </a:spcBef>
              <a:spcAft>
                <a:spcPts val="0"/>
              </a:spcAft>
              <a:buClr>
                <a:srgbClr val="000000"/>
              </a:buClr>
              <a:buSzPts val="1600"/>
              <a:buFont typeface="Arial"/>
              <a:buChar char="•"/>
            </a:pPr>
            <a:r>
              <a:rPr lang="tr-TR" sz="1600" b="0" i="0" u="none" strike="noStrike" cap="none">
                <a:solidFill>
                  <a:srgbClr val="000000"/>
                </a:solidFill>
                <a:latin typeface="Calibri"/>
                <a:ea typeface="Calibri"/>
                <a:cs typeface="Calibri"/>
                <a:sym typeface="Calibri"/>
              </a:rPr>
              <a:t>Teknoloji Fakültelerini diğer mühendislik fakültelerinden ayıran en temel özellik </a:t>
            </a:r>
            <a:r>
              <a:rPr lang="tr-TR" sz="1600" b="0" i="0" u="none" strike="noStrike" cap="none">
                <a:solidFill>
                  <a:srgbClr val="FF0000"/>
                </a:solidFill>
                <a:latin typeface="Calibri"/>
                <a:ea typeface="Calibri"/>
                <a:cs typeface="Calibri"/>
                <a:sym typeface="Calibri"/>
              </a:rPr>
              <a:t>“Uygulama Odaklı Eğitim” </a:t>
            </a:r>
            <a:r>
              <a:rPr lang="tr-TR" sz="1600" b="0" i="0" u="none" strike="noStrike" cap="none">
                <a:solidFill>
                  <a:srgbClr val="000000"/>
                </a:solidFill>
                <a:latin typeface="Calibri"/>
                <a:ea typeface="Calibri"/>
                <a:cs typeface="Calibri"/>
                <a:sym typeface="Calibri"/>
              </a:rPr>
              <a:t>vermesidir. Mesleki derslerin hemen hemen tamamında teorik kısmın yanında uygulama-laboratuvar kısmı da mevcuttur. </a:t>
            </a:r>
            <a:endParaRPr/>
          </a:p>
          <a:p>
            <a:pPr marL="228600" marR="0" lvl="0" indent="-127000" algn="just" rtl="0">
              <a:lnSpc>
                <a:spcPct val="90000"/>
              </a:lnSpc>
              <a:spcBef>
                <a:spcPts val="1000"/>
              </a:spcBef>
              <a:spcAft>
                <a:spcPts val="0"/>
              </a:spcAft>
              <a:buClr>
                <a:schemeClr val="dk1"/>
              </a:buClr>
              <a:buSzPts val="1600"/>
              <a:buFont typeface="Arial"/>
              <a:buNone/>
            </a:pPr>
            <a:endParaRPr sz="1600" b="0" i="0" u="none" strike="noStrike" cap="none">
              <a:solidFill>
                <a:srgbClr val="000000"/>
              </a:solidFill>
              <a:latin typeface="Calibri"/>
              <a:ea typeface="Calibri"/>
              <a:cs typeface="Calibri"/>
              <a:sym typeface="Calibri"/>
            </a:endParaRPr>
          </a:p>
          <a:p>
            <a:pPr marL="228600" marR="0" lvl="0" indent="-101600" algn="just"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p:txBody>
      </p:sp>
      <p:pic>
        <p:nvPicPr>
          <p:cNvPr id="294" name="Google Shape;294;p14"/>
          <p:cNvPicPr preferRelativeResize="0"/>
          <p:nvPr/>
        </p:nvPicPr>
        <p:blipFill rotWithShape="1">
          <a:blip r:embed="rId4">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3">
                                            <p:txEl>
                                              <p:pRg st="0" end="0"/>
                                            </p:txEl>
                                          </p:spTgt>
                                        </p:tgtEl>
                                        <p:attrNameLst>
                                          <p:attrName>style.visibility</p:attrName>
                                        </p:attrNameLst>
                                      </p:cBhvr>
                                      <p:to>
                                        <p:strVal val="visible"/>
                                      </p:to>
                                    </p:set>
                                    <p:animEffect transition="in" filter="fade">
                                      <p:cBhvr>
                                        <p:cTn id="7" dur="1000"/>
                                        <p:tgtEl>
                                          <p:spTgt spid="29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3">
                                            <p:txEl>
                                              <p:pRg st="1" end="1"/>
                                            </p:txEl>
                                          </p:spTgt>
                                        </p:tgtEl>
                                        <p:attrNameLst>
                                          <p:attrName>style.visibility</p:attrName>
                                        </p:attrNameLst>
                                      </p:cBhvr>
                                      <p:to>
                                        <p:strVal val="visible"/>
                                      </p:to>
                                    </p:set>
                                    <p:animEffect transition="in" filter="fade">
                                      <p:cBhvr>
                                        <p:cTn id="11" dur="1000"/>
                                        <p:tgtEl>
                                          <p:spTgt spid="29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3">
                                            <p:txEl>
                                              <p:pRg st="2" end="2"/>
                                            </p:txEl>
                                          </p:spTgt>
                                        </p:tgtEl>
                                        <p:attrNameLst>
                                          <p:attrName>style.visibility</p:attrName>
                                        </p:attrNameLst>
                                      </p:cBhvr>
                                      <p:to>
                                        <p:strVal val="visible"/>
                                      </p:to>
                                    </p:set>
                                    <p:animEffect transition="in" filter="fade">
                                      <p:cBhvr>
                                        <p:cTn id="15" dur="1000"/>
                                        <p:tgtEl>
                                          <p:spTgt spid="29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93">
                                            <p:txEl>
                                              <p:pRg st="3" end="3"/>
                                            </p:txEl>
                                          </p:spTgt>
                                        </p:tgtEl>
                                        <p:attrNameLst>
                                          <p:attrName>style.visibility</p:attrName>
                                        </p:attrNameLst>
                                      </p:cBhvr>
                                      <p:to>
                                        <p:strVal val="visible"/>
                                      </p:to>
                                    </p:set>
                                    <p:animEffect transition="in" filter="fade">
                                      <p:cBhvr>
                                        <p:cTn id="19" dur="1000"/>
                                        <p:tgtEl>
                                          <p:spTgt spid="29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93">
                                            <p:txEl>
                                              <p:pRg st="4" end="4"/>
                                            </p:txEl>
                                          </p:spTgt>
                                        </p:tgtEl>
                                        <p:attrNameLst>
                                          <p:attrName>style.visibility</p:attrName>
                                        </p:attrNameLst>
                                      </p:cBhvr>
                                      <p:to>
                                        <p:strVal val="visible"/>
                                      </p:to>
                                    </p:set>
                                    <p:animEffect transition="in" filter="fade">
                                      <p:cBhvr>
                                        <p:cTn id="23" dur="1000"/>
                                        <p:tgtEl>
                                          <p:spTgt spid="29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293">
                                            <p:txEl>
                                              <p:pRg st="5" end="5"/>
                                            </p:txEl>
                                          </p:spTgt>
                                        </p:tgtEl>
                                        <p:attrNameLst>
                                          <p:attrName>style.visibility</p:attrName>
                                        </p:attrNameLst>
                                      </p:cBhvr>
                                      <p:to>
                                        <p:strVal val="visible"/>
                                      </p:to>
                                    </p:set>
                                    <p:animEffect transition="in" filter="fade">
                                      <p:cBhvr>
                                        <p:cTn id="27" dur="1000"/>
                                        <p:tgtEl>
                                          <p:spTgt spid="29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93">
                                            <p:txEl>
                                              <p:pRg st="6" end="6"/>
                                            </p:txEl>
                                          </p:spTgt>
                                        </p:tgtEl>
                                        <p:attrNameLst>
                                          <p:attrName>style.visibility</p:attrName>
                                        </p:attrNameLst>
                                      </p:cBhvr>
                                      <p:to>
                                        <p:strVal val="visible"/>
                                      </p:to>
                                    </p:set>
                                    <p:animEffect transition="in" filter="fade">
                                      <p:cBhvr>
                                        <p:cTn id="31" dur="1000"/>
                                        <p:tgtEl>
                                          <p:spTgt spid="29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293">
                                            <p:txEl>
                                              <p:pRg st="7" end="7"/>
                                            </p:txEl>
                                          </p:spTgt>
                                        </p:tgtEl>
                                        <p:attrNameLst>
                                          <p:attrName>style.visibility</p:attrName>
                                        </p:attrNameLst>
                                      </p:cBhvr>
                                      <p:to>
                                        <p:strVal val="visible"/>
                                      </p:to>
                                    </p:set>
                                    <p:animEffect transition="in" filter="fade">
                                      <p:cBhvr>
                                        <p:cTn id="35" dur="1000"/>
                                        <p:tgtEl>
                                          <p:spTgt spid="29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0"/>
                                  </p:stCondLst>
                                  <p:childTnLst>
                                    <p:set>
                                      <p:cBhvr>
                                        <p:cTn id="38" dur="1" fill="hold">
                                          <p:stCondLst>
                                            <p:cond delay="0"/>
                                          </p:stCondLst>
                                        </p:cTn>
                                        <p:tgtEl>
                                          <p:spTgt spid="293">
                                            <p:txEl>
                                              <p:pRg st="8" end="8"/>
                                            </p:txEl>
                                          </p:spTgt>
                                        </p:tgtEl>
                                        <p:attrNameLst>
                                          <p:attrName>style.visibility</p:attrName>
                                        </p:attrNameLst>
                                      </p:cBhvr>
                                      <p:to>
                                        <p:strVal val="visible"/>
                                      </p:to>
                                    </p:set>
                                    <p:animEffect transition="in" filter="fade">
                                      <p:cBhvr>
                                        <p:cTn id="39" dur="1000"/>
                                        <p:tgtEl>
                                          <p:spTgt spid="293">
                                            <p:txEl>
                                              <p:pRg st="8" end="8"/>
                                            </p:txEl>
                                          </p:spTgt>
                                        </p:tgtEl>
                                      </p:cBhvr>
                                    </p:animEffect>
                                  </p:childTnLst>
                                </p:cTn>
                              </p:par>
                            </p:childTnLst>
                          </p:cTn>
                        </p:par>
                        <p:par>
                          <p:cTn id="40" fill="hold">
                            <p:stCondLst>
                              <p:cond delay="9000"/>
                            </p:stCondLst>
                            <p:childTnLst>
                              <p:par>
                                <p:cTn id="41" presetID="10" presetClass="entr" presetSubtype="0" fill="hold" nodeType="afterEffect">
                                  <p:stCondLst>
                                    <p:cond delay="0"/>
                                  </p:stCondLst>
                                  <p:childTnLst>
                                    <p:set>
                                      <p:cBhvr>
                                        <p:cTn id="42" dur="1" fill="hold">
                                          <p:stCondLst>
                                            <p:cond delay="0"/>
                                          </p:stCondLst>
                                        </p:cTn>
                                        <p:tgtEl>
                                          <p:spTgt spid="293">
                                            <p:txEl>
                                              <p:pRg st="9" end="9"/>
                                            </p:txEl>
                                          </p:spTgt>
                                        </p:tgtEl>
                                        <p:attrNameLst>
                                          <p:attrName>style.visibility</p:attrName>
                                        </p:attrNameLst>
                                      </p:cBhvr>
                                      <p:to>
                                        <p:strVal val="visible"/>
                                      </p:to>
                                    </p:set>
                                    <p:animEffect transition="in" filter="fade">
                                      <p:cBhvr>
                                        <p:cTn id="43" dur="1000"/>
                                        <p:tgtEl>
                                          <p:spTgt spid="293">
                                            <p:txEl>
                                              <p:pRg st="9" end="9"/>
                                            </p:txEl>
                                          </p:spTgt>
                                        </p:tgtEl>
                                      </p:cBhvr>
                                    </p:animEffect>
                                  </p:childTnLst>
                                </p:cTn>
                              </p:par>
                            </p:childTnLst>
                          </p:cTn>
                        </p:par>
                        <p:par>
                          <p:cTn id="44" fill="hold">
                            <p:stCondLst>
                              <p:cond delay="10000"/>
                            </p:stCondLst>
                            <p:childTnLst>
                              <p:par>
                                <p:cTn id="45" presetID="10" presetClass="entr" presetSubtype="0" fill="hold" nodeType="afterEffect">
                                  <p:stCondLst>
                                    <p:cond delay="0"/>
                                  </p:stCondLst>
                                  <p:childTnLst>
                                    <p:set>
                                      <p:cBhvr>
                                        <p:cTn id="46" dur="1" fill="hold">
                                          <p:stCondLst>
                                            <p:cond delay="0"/>
                                          </p:stCondLst>
                                        </p:cTn>
                                        <p:tgtEl>
                                          <p:spTgt spid="293">
                                            <p:txEl>
                                              <p:pRg st="10" end="10"/>
                                            </p:txEl>
                                          </p:spTgt>
                                        </p:tgtEl>
                                        <p:attrNameLst>
                                          <p:attrName>style.visibility</p:attrName>
                                        </p:attrNameLst>
                                      </p:cBhvr>
                                      <p:to>
                                        <p:strVal val="visible"/>
                                      </p:to>
                                    </p:set>
                                    <p:animEffect transition="in" filter="fade">
                                      <p:cBhvr>
                                        <p:cTn id="47" dur="1000"/>
                                        <p:tgtEl>
                                          <p:spTgt spid="293">
                                            <p:txEl>
                                              <p:pRg st="10" end="10"/>
                                            </p:txEl>
                                          </p:spTgt>
                                        </p:tgtEl>
                                      </p:cBhvr>
                                    </p:animEffect>
                                  </p:childTnLst>
                                </p:cTn>
                              </p:par>
                            </p:childTnLst>
                          </p:cTn>
                        </p:par>
                        <p:par>
                          <p:cTn id="48" fill="hold">
                            <p:stCondLst>
                              <p:cond delay="11000"/>
                            </p:stCondLst>
                            <p:childTnLst>
                              <p:par>
                                <p:cTn id="49" presetID="10" presetClass="entr" presetSubtype="0" fill="hold" nodeType="afterEffect">
                                  <p:stCondLst>
                                    <p:cond delay="0"/>
                                  </p:stCondLst>
                                  <p:childTnLst>
                                    <p:set>
                                      <p:cBhvr>
                                        <p:cTn id="50" dur="1" fill="hold">
                                          <p:stCondLst>
                                            <p:cond delay="0"/>
                                          </p:stCondLst>
                                        </p:cTn>
                                        <p:tgtEl>
                                          <p:spTgt spid="293">
                                            <p:txEl>
                                              <p:pRg st="11" end="11"/>
                                            </p:txEl>
                                          </p:spTgt>
                                        </p:tgtEl>
                                        <p:attrNameLst>
                                          <p:attrName>style.visibility</p:attrName>
                                        </p:attrNameLst>
                                      </p:cBhvr>
                                      <p:to>
                                        <p:strVal val="visible"/>
                                      </p:to>
                                    </p:set>
                                    <p:animEffect transition="in" filter="fade">
                                      <p:cBhvr>
                                        <p:cTn id="51" dur="1000"/>
                                        <p:tgtEl>
                                          <p:spTgt spid="293">
                                            <p:txEl>
                                              <p:pRg st="11" end="11"/>
                                            </p:txEl>
                                          </p:spTgt>
                                        </p:tgtEl>
                                      </p:cBhvr>
                                    </p:animEffect>
                                  </p:childTnLst>
                                </p:cTn>
                              </p:par>
                            </p:childTnLst>
                          </p:cTn>
                        </p:par>
                        <p:par>
                          <p:cTn id="52" fill="hold">
                            <p:stCondLst>
                              <p:cond delay="12000"/>
                            </p:stCondLst>
                            <p:childTnLst>
                              <p:par>
                                <p:cTn id="53" presetID="10" presetClass="entr" presetSubtype="0" fill="hold" nodeType="afterEffect">
                                  <p:stCondLst>
                                    <p:cond delay="0"/>
                                  </p:stCondLst>
                                  <p:childTnLst>
                                    <p:set>
                                      <p:cBhvr>
                                        <p:cTn id="54" dur="1" fill="hold">
                                          <p:stCondLst>
                                            <p:cond delay="0"/>
                                          </p:stCondLst>
                                        </p:cTn>
                                        <p:tgtEl>
                                          <p:spTgt spid="293">
                                            <p:txEl>
                                              <p:pRg st="12" end="12"/>
                                            </p:txEl>
                                          </p:spTgt>
                                        </p:tgtEl>
                                        <p:attrNameLst>
                                          <p:attrName>style.visibility</p:attrName>
                                        </p:attrNameLst>
                                      </p:cBhvr>
                                      <p:to>
                                        <p:strVal val="visible"/>
                                      </p:to>
                                    </p:set>
                                    <p:animEffect transition="in" filter="fade">
                                      <p:cBhvr>
                                        <p:cTn id="55" dur="1000"/>
                                        <p:tgtEl>
                                          <p:spTgt spid="29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7"/>
        <p:cNvGrpSpPr/>
        <p:nvPr/>
      </p:nvGrpSpPr>
      <p:grpSpPr>
        <a:xfrm>
          <a:off x="0" y="0"/>
          <a:ext cx="0" cy="0"/>
          <a:chOff x="0" y="0"/>
          <a:chExt cx="0" cy="0"/>
        </a:xfrm>
      </p:grpSpPr>
      <p:sp>
        <p:nvSpPr>
          <p:cNvPr id="908" name="Google Shape;908;p46"/>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09" name="Google Shape;909;p46"/>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0" name="Google Shape;910;p46"/>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1" name="Google Shape;911;p46"/>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2" name="Google Shape;912;p46"/>
          <p:cNvSpPr txBox="1"/>
          <p:nvPr/>
        </p:nvSpPr>
        <p:spPr>
          <a:xfrm>
            <a:off x="1439889" y="868816"/>
            <a:ext cx="1067927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TEKNOLOJİ FAKÜLTESİ BİLGİSAYAR MÜHENDİSLİĞİ TAKIMIMIZ TEKNOFEST 2020’DE EN İYİ SUNUM ÖDÜLÜ ALDI</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13" name="Google Shape;913;p46"/>
          <p:cNvSpPr txBox="1"/>
          <p:nvPr/>
        </p:nvSpPr>
        <p:spPr>
          <a:xfrm>
            <a:off x="-51549" y="4250454"/>
            <a:ext cx="12020365" cy="4083433"/>
          </a:xfrm>
          <a:prstGeom prst="rect">
            <a:avLst/>
          </a:prstGeom>
          <a:noFill/>
          <a:ln>
            <a:noFill/>
          </a:ln>
        </p:spPr>
        <p:txBody>
          <a:bodyPr spcFirstLastPara="1" wrap="square" lIns="91425" tIns="45700" rIns="91425" bIns="45700" anchor="ctr" anchorCtr="0">
            <a:normAutofit/>
          </a:bodyPr>
          <a:lstStyle/>
          <a:p>
            <a:pPr marL="457200" marR="0" lvl="0" indent="0" algn="just" rtl="0">
              <a:lnSpc>
                <a:spcPct val="90000"/>
              </a:lnSpc>
              <a:spcBef>
                <a:spcPts val="0"/>
              </a:spcBef>
              <a:spcAft>
                <a:spcPts val="0"/>
              </a:spcAft>
              <a:buNone/>
            </a:pPr>
            <a:r>
              <a:rPr lang="tr-TR" sz="1700">
                <a:solidFill>
                  <a:schemeClr val="dk1"/>
                </a:solidFill>
                <a:latin typeface="Calibri"/>
                <a:ea typeface="Calibri"/>
                <a:cs typeface="Calibri"/>
                <a:sym typeface="Calibri"/>
              </a:rPr>
              <a:t>Teknoloji Fakültesi Takımlarımızdan BMBB TECH, kent içi raylı ulaşım sistemlerinde tren vagonlarındaki yolcu yoğunluğunun hesaplanması konusu ile TEKNOFEST 2020 Akıllı Ulaşım Yarışması Üniversite ve Üzeri Kategorisinde en iyi sunum ödülüne (jüri özel ödülü) layık görülmüştür.</a:t>
            </a:r>
            <a:endParaRPr/>
          </a:p>
        </p:txBody>
      </p:sp>
      <p:pic>
        <p:nvPicPr>
          <p:cNvPr id="914" name="Google Shape;914;p46"/>
          <p:cNvPicPr preferRelativeResize="0"/>
          <p:nvPr/>
        </p:nvPicPr>
        <p:blipFill rotWithShape="1">
          <a:blip r:embed="rId3">
            <a:alphaModFix/>
          </a:blip>
          <a:srcRect/>
          <a:stretch/>
        </p:blipFill>
        <p:spPr>
          <a:xfrm>
            <a:off x="5026695" y="1792147"/>
            <a:ext cx="2481671" cy="1868552"/>
          </a:xfrm>
          <a:prstGeom prst="rect">
            <a:avLst/>
          </a:prstGeom>
          <a:noFill/>
          <a:ln>
            <a:noFill/>
          </a:ln>
          <a:effectLst>
            <a:outerShdw blurRad="292100" dist="139700" dir="2700000" algn="tl" rotWithShape="0">
              <a:srgbClr val="333333">
                <a:alpha val="64705"/>
              </a:srgbClr>
            </a:outerShdw>
          </a:effectLst>
        </p:spPr>
      </p:pic>
      <p:pic>
        <p:nvPicPr>
          <p:cNvPr id="915" name="Google Shape;915;p46"/>
          <p:cNvPicPr preferRelativeResize="0"/>
          <p:nvPr/>
        </p:nvPicPr>
        <p:blipFill rotWithShape="1">
          <a:blip r:embed="rId4">
            <a:alphaModFix/>
          </a:blip>
          <a:srcRect/>
          <a:stretch/>
        </p:blipFill>
        <p:spPr>
          <a:xfrm>
            <a:off x="1270589" y="1816400"/>
            <a:ext cx="2593550" cy="1847460"/>
          </a:xfrm>
          <a:prstGeom prst="rect">
            <a:avLst/>
          </a:prstGeom>
          <a:noFill/>
          <a:ln>
            <a:noFill/>
          </a:ln>
          <a:effectLst>
            <a:outerShdw blurRad="292100" dist="139700" dir="2700000" algn="tl" rotWithShape="0">
              <a:srgbClr val="333333">
                <a:alpha val="64705"/>
              </a:srgbClr>
            </a:outerShdw>
          </a:effectLst>
        </p:spPr>
      </p:pic>
      <p:pic>
        <p:nvPicPr>
          <p:cNvPr id="916" name="Google Shape;916;p46"/>
          <p:cNvPicPr preferRelativeResize="0"/>
          <p:nvPr/>
        </p:nvPicPr>
        <p:blipFill rotWithShape="1">
          <a:blip r:embed="rId5">
            <a:alphaModFix/>
          </a:blip>
          <a:srcRect/>
          <a:stretch/>
        </p:blipFill>
        <p:spPr>
          <a:xfrm>
            <a:off x="8435895" y="1792146"/>
            <a:ext cx="2185892" cy="1841675"/>
          </a:xfrm>
          <a:prstGeom prst="rect">
            <a:avLst/>
          </a:prstGeom>
          <a:noFill/>
          <a:ln>
            <a:noFill/>
          </a:ln>
          <a:effectLst>
            <a:outerShdw blurRad="292100" dist="139700" dir="2700000" algn="tl" rotWithShape="0">
              <a:srgbClr val="333333">
                <a:alpha val="64705"/>
              </a:srgbClr>
            </a:outerShdw>
          </a:effectLst>
        </p:spPr>
      </p:pic>
      <p:pic>
        <p:nvPicPr>
          <p:cNvPr id="917" name="Google Shape;917;p46"/>
          <p:cNvPicPr preferRelativeResize="0"/>
          <p:nvPr/>
        </p:nvPicPr>
        <p:blipFill rotWithShape="1">
          <a:blip r:embed="rId6">
            <a:alphaModFix/>
          </a:blip>
          <a:srcRect/>
          <a:stretch/>
        </p:blipFill>
        <p:spPr>
          <a:xfrm>
            <a:off x="3252928" y="3830912"/>
            <a:ext cx="2064798" cy="1868552"/>
          </a:xfrm>
          <a:prstGeom prst="rect">
            <a:avLst/>
          </a:prstGeom>
          <a:noFill/>
          <a:ln>
            <a:noFill/>
          </a:ln>
          <a:effectLst>
            <a:outerShdw blurRad="292100" dist="139700" dir="2700000" algn="tl" rotWithShape="0">
              <a:srgbClr val="333333">
                <a:alpha val="64705"/>
              </a:srgbClr>
            </a:outerShdw>
          </a:effectLst>
        </p:spPr>
      </p:pic>
      <p:pic>
        <p:nvPicPr>
          <p:cNvPr id="918" name="Google Shape;918;p46"/>
          <p:cNvPicPr preferRelativeResize="0"/>
          <p:nvPr/>
        </p:nvPicPr>
        <p:blipFill rotWithShape="1">
          <a:blip r:embed="rId7">
            <a:alphaModFix/>
          </a:blip>
          <a:srcRect/>
          <a:stretch/>
        </p:blipFill>
        <p:spPr>
          <a:xfrm>
            <a:off x="6779524" y="3830912"/>
            <a:ext cx="2266765" cy="184167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2"/>
        <p:cNvGrpSpPr/>
        <p:nvPr/>
      </p:nvGrpSpPr>
      <p:grpSpPr>
        <a:xfrm>
          <a:off x="0" y="0"/>
          <a:ext cx="0" cy="0"/>
          <a:chOff x="0" y="0"/>
          <a:chExt cx="0" cy="0"/>
        </a:xfrm>
      </p:grpSpPr>
      <p:sp>
        <p:nvSpPr>
          <p:cNvPr id="923" name="Google Shape;923;p47"/>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24" name="Google Shape;924;p47"/>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47"/>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6" name="Google Shape;926;p47"/>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7" name="Google Shape;927;p47"/>
          <p:cNvSpPr txBox="1"/>
          <p:nvPr/>
        </p:nvSpPr>
        <p:spPr>
          <a:xfrm>
            <a:off x="1662241" y="930440"/>
            <a:ext cx="980736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BİLGİSAYAR MÜHENDİSLİĞİ ÖĞRENCİLERİMİZ PANASONİC LİFE SOLUTİONS HACKATHONU’NA KATILDI</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28" name="Google Shape;928;p47"/>
          <p:cNvSpPr txBox="1"/>
          <p:nvPr/>
        </p:nvSpPr>
        <p:spPr>
          <a:xfrm>
            <a:off x="0" y="4309257"/>
            <a:ext cx="12020365" cy="4083433"/>
          </a:xfrm>
          <a:prstGeom prst="rect">
            <a:avLst/>
          </a:prstGeom>
          <a:noFill/>
          <a:ln>
            <a:noFill/>
          </a:ln>
        </p:spPr>
        <p:txBody>
          <a:bodyPr spcFirstLastPara="1" wrap="square" lIns="91425" tIns="45700" rIns="91425" bIns="45700" anchor="ctr" anchorCtr="0">
            <a:normAutofit/>
          </a:bodyPr>
          <a:lstStyle/>
          <a:p>
            <a:pPr marL="457200" marR="0" lvl="0" indent="0" algn="l" rtl="0">
              <a:lnSpc>
                <a:spcPct val="90000"/>
              </a:lnSpc>
              <a:spcBef>
                <a:spcPts val="0"/>
              </a:spcBef>
              <a:spcAft>
                <a:spcPts val="0"/>
              </a:spcAft>
              <a:buNone/>
            </a:pPr>
            <a:r>
              <a:rPr lang="tr-TR" sz="1700">
                <a:solidFill>
                  <a:schemeClr val="dk1"/>
                </a:solidFill>
                <a:latin typeface="Calibri"/>
                <a:ea typeface="Calibri"/>
                <a:cs typeface="Calibri"/>
                <a:sym typeface="Calibri"/>
              </a:rPr>
              <a:t>Panasonic Life Solutions Hackathonu, Panasonic Life Solutions Türkiye'nin ürün yelpazesinden yola çıkarak, 24 saatlik maraton esnasında uygulanabilir, yaratıcı proje fikirlerinin geliştirilmesi ve sunulmasını amaçlamaktadır. 6-7 Mart 2020 tarihleri arasında Ataşehir DasDas'da 64 katılımcı ile gerçekleşen etkinliğe, “MySocket: Akıllı prizler yardımıyla alışkanlık yönetimi” isimli projeleri ile katılan ekibimiz dördüncülük elde etmişlerdir.</a:t>
            </a:r>
            <a:br>
              <a:rPr lang="tr-TR" sz="1700">
                <a:solidFill>
                  <a:schemeClr val="dk1"/>
                </a:solidFill>
                <a:latin typeface="Calibri"/>
                <a:ea typeface="Calibri"/>
                <a:cs typeface="Calibri"/>
                <a:sym typeface="Calibri"/>
              </a:rPr>
            </a:br>
            <a:endParaRPr sz="1700">
              <a:solidFill>
                <a:schemeClr val="dk1"/>
              </a:solidFill>
              <a:latin typeface="Calibri"/>
              <a:ea typeface="Calibri"/>
              <a:cs typeface="Calibri"/>
              <a:sym typeface="Calibri"/>
            </a:endParaRPr>
          </a:p>
        </p:txBody>
      </p:sp>
      <p:pic>
        <p:nvPicPr>
          <p:cNvPr id="929" name="Google Shape;929;p47"/>
          <p:cNvPicPr preferRelativeResize="0"/>
          <p:nvPr/>
        </p:nvPicPr>
        <p:blipFill rotWithShape="1">
          <a:blip r:embed="rId3">
            <a:alphaModFix/>
          </a:blip>
          <a:srcRect/>
          <a:stretch/>
        </p:blipFill>
        <p:spPr>
          <a:xfrm>
            <a:off x="3016966" y="1853770"/>
            <a:ext cx="5253586" cy="3610992"/>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3"/>
        <p:cNvGrpSpPr/>
        <p:nvPr/>
      </p:nvGrpSpPr>
      <p:grpSpPr>
        <a:xfrm>
          <a:off x="0" y="0"/>
          <a:ext cx="0" cy="0"/>
          <a:chOff x="0" y="0"/>
          <a:chExt cx="0" cy="0"/>
        </a:xfrm>
      </p:grpSpPr>
      <p:sp>
        <p:nvSpPr>
          <p:cNvPr id="934" name="Google Shape;934;p48"/>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35" name="Google Shape;935;p48"/>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6" name="Google Shape;936;p48"/>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7" name="Google Shape;937;p48"/>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48"/>
          <p:cNvSpPr txBox="1"/>
          <p:nvPr/>
        </p:nvSpPr>
        <p:spPr>
          <a:xfrm>
            <a:off x="2943354" y="908172"/>
            <a:ext cx="64113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“DİJİTAL DÜNYANIN MİMARI OLMAK” İSİMLİ WEBİNAR ETKİNLİĞİ</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39" name="Google Shape;939;p48"/>
          <p:cNvSpPr txBox="1">
            <a:spLocks noGrp="1"/>
          </p:cNvSpPr>
          <p:nvPr>
            <p:ph type="body" idx="1"/>
          </p:nvPr>
        </p:nvSpPr>
        <p:spPr>
          <a:xfrm>
            <a:off x="520823" y="4649105"/>
            <a:ext cx="11150353" cy="2828325"/>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1800"/>
              <a:t>Bölümümüz Öğretim Üyesi Dr. Anıl Baş, Bilgisayar Bilimleri Uzmanı Harun Aksaya ile eTwinning Career Clubs projesi kapsamında meslek liseli öğrencilerle buluştu. Avrupa Komisyonunun e-öğrenme programının ana hareketi olarak başlatılan eTwinning; AB Eğitim, Öğretim, Gençlik ve Spor programı olan Erasmus+ kapsamındadır.</a:t>
            </a:r>
            <a:endParaRPr/>
          </a:p>
        </p:txBody>
      </p:sp>
      <p:pic>
        <p:nvPicPr>
          <p:cNvPr id="940" name="Google Shape;940;p48"/>
          <p:cNvPicPr preferRelativeResize="0"/>
          <p:nvPr/>
        </p:nvPicPr>
        <p:blipFill rotWithShape="1">
          <a:blip r:embed="rId3">
            <a:alphaModFix/>
          </a:blip>
          <a:srcRect/>
          <a:stretch/>
        </p:blipFill>
        <p:spPr>
          <a:xfrm>
            <a:off x="3137114" y="1944942"/>
            <a:ext cx="5580758" cy="345541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4"/>
        <p:cNvGrpSpPr/>
        <p:nvPr/>
      </p:nvGrpSpPr>
      <p:grpSpPr>
        <a:xfrm>
          <a:off x="0" y="0"/>
          <a:ext cx="0" cy="0"/>
          <a:chOff x="0" y="0"/>
          <a:chExt cx="0" cy="0"/>
        </a:xfrm>
      </p:grpSpPr>
      <p:sp>
        <p:nvSpPr>
          <p:cNvPr id="945" name="Google Shape;945;p49"/>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46" name="Google Shape;946;p49"/>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49"/>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8" name="Google Shape;948;p49"/>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9" name="Google Shape;949;p49"/>
          <p:cNvSpPr txBox="1"/>
          <p:nvPr/>
        </p:nvSpPr>
        <p:spPr>
          <a:xfrm>
            <a:off x="3426340" y="943651"/>
            <a:ext cx="493660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"IDEJA MARATHON" YARIŞMASINDA ÜÇÜNCÜLÜK</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50" name="Google Shape;950;p49"/>
          <p:cNvSpPr txBox="1"/>
          <p:nvPr/>
        </p:nvSpPr>
        <p:spPr>
          <a:xfrm>
            <a:off x="85817" y="4186100"/>
            <a:ext cx="12020365" cy="4083433"/>
          </a:xfrm>
          <a:prstGeom prst="rect">
            <a:avLst/>
          </a:prstGeom>
          <a:noFill/>
          <a:ln>
            <a:noFill/>
          </a:ln>
        </p:spPr>
        <p:txBody>
          <a:bodyPr spcFirstLastPara="1" wrap="square" lIns="91425" tIns="45700" rIns="91425" bIns="45700" anchor="ctr" anchorCtr="0">
            <a:normAutofit/>
          </a:bodyPr>
          <a:lstStyle/>
          <a:p>
            <a:pPr marL="457200" marR="0" lvl="0" indent="0" algn="just" rtl="0">
              <a:lnSpc>
                <a:spcPct val="90000"/>
              </a:lnSpc>
              <a:spcBef>
                <a:spcPts val="0"/>
              </a:spcBef>
              <a:spcAft>
                <a:spcPts val="0"/>
              </a:spcAft>
              <a:buNone/>
            </a:pPr>
            <a:r>
              <a:rPr lang="tr-TR" sz="1800">
                <a:solidFill>
                  <a:schemeClr val="dk1"/>
                </a:solidFill>
                <a:latin typeface="Calibri"/>
                <a:ea typeface="Calibri"/>
                <a:cs typeface="Calibri"/>
                <a:sym typeface="Calibri"/>
              </a:rPr>
              <a:t>Türkiye Bosna Sancak Derneği ile Yenilikçi Sağlık Araştırmaları Vakfı tarafından 14 Aralık 2019 tarihinde düzenlenen "Ideja Marathon"  adlı yarışmada 18 proje takımının katıldığı "Akıllı Şehirler ve Rahat Yaşam" ve "Akıllı Şehirlerde Sağlık ve Sağlığa Ulaşım Modelleri" temalarında   Bilgisayar Mühendisliği 1. sınıf öğrencimiz Mustafa Esti ve Konya Teknik Üniversitesi Bilgisayar Mühendisliği 1. Sınıf  öğrencisi  Yasin Shaban Where's Park isimli projeleri ile Üçüncü olmuştur.   </a:t>
            </a:r>
            <a:endParaRPr/>
          </a:p>
        </p:txBody>
      </p:sp>
      <p:pic>
        <p:nvPicPr>
          <p:cNvPr id="951" name="Google Shape;951;p49"/>
          <p:cNvPicPr preferRelativeResize="0"/>
          <p:nvPr/>
        </p:nvPicPr>
        <p:blipFill rotWithShape="1">
          <a:blip r:embed="rId3">
            <a:alphaModFix/>
          </a:blip>
          <a:srcRect/>
          <a:stretch/>
        </p:blipFill>
        <p:spPr>
          <a:xfrm>
            <a:off x="2893510" y="2015900"/>
            <a:ext cx="5405420" cy="359016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5"/>
        <p:cNvGrpSpPr/>
        <p:nvPr/>
      </p:nvGrpSpPr>
      <p:grpSpPr>
        <a:xfrm>
          <a:off x="0" y="0"/>
          <a:ext cx="0" cy="0"/>
          <a:chOff x="0" y="0"/>
          <a:chExt cx="0" cy="0"/>
        </a:xfrm>
      </p:grpSpPr>
      <p:sp>
        <p:nvSpPr>
          <p:cNvPr id="956" name="Google Shape;956;p50"/>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57" name="Google Shape;957;p50"/>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p50"/>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9" name="Google Shape;959;p50"/>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0" name="Google Shape;960;p50"/>
          <p:cNvSpPr txBox="1"/>
          <p:nvPr/>
        </p:nvSpPr>
        <p:spPr>
          <a:xfrm>
            <a:off x="3069054" y="994679"/>
            <a:ext cx="505433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DİJİTAL TÜRKİYE FİKİR MARATONU’NDA BEŞİNCİLİK</a:t>
            </a:r>
            <a:endParaRPr/>
          </a:p>
        </p:txBody>
      </p:sp>
      <p:sp>
        <p:nvSpPr>
          <p:cNvPr id="961" name="Google Shape;961;p50"/>
          <p:cNvSpPr txBox="1"/>
          <p:nvPr/>
        </p:nvSpPr>
        <p:spPr>
          <a:xfrm>
            <a:off x="85817" y="4190317"/>
            <a:ext cx="12020365" cy="4083433"/>
          </a:xfrm>
          <a:prstGeom prst="rect">
            <a:avLst/>
          </a:prstGeom>
          <a:noFill/>
          <a:ln>
            <a:noFill/>
          </a:ln>
        </p:spPr>
        <p:txBody>
          <a:bodyPr spcFirstLastPara="1" wrap="square" lIns="91425" tIns="45700" rIns="91425" bIns="45700" anchor="ctr" anchorCtr="0">
            <a:normAutofit/>
          </a:bodyPr>
          <a:lstStyle/>
          <a:p>
            <a:pPr marL="457200" marR="0" lvl="0" indent="0" algn="just" rtl="0">
              <a:lnSpc>
                <a:spcPct val="90000"/>
              </a:lnSpc>
              <a:spcBef>
                <a:spcPts val="0"/>
              </a:spcBef>
              <a:spcAft>
                <a:spcPts val="0"/>
              </a:spcAft>
              <a:buNone/>
            </a:pPr>
            <a:r>
              <a:rPr lang="tr-TR" sz="1700">
                <a:solidFill>
                  <a:schemeClr val="dk1"/>
                </a:solidFill>
                <a:latin typeface="Calibri"/>
                <a:ea typeface="Calibri"/>
                <a:cs typeface="Calibri"/>
                <a:sym typeface="Calibri"/>
              </a:rPr>
              <a:t>T.C. Cumhurbaşkanlığı Dijital Dönüşüm Ofisi himayelerinde TÜRKSAT AŞ tarafından düzenlenen </a:t>
            </a:r>
            <a:r>
              <a:rPr lang="tr-TR" sz="1700" i="1">
                <a:solidFill>
                  <a:schemeClr val="dk1"/>
                </a:solidFill>
                <a:latin typeface="Calibri"/>
                <a:ea typeface="Calibri"/>
                <a:cs typeface="Calibri"/>
                <a:sym typeface="Calibri"/>
              </a:rPr>
              <a:t>Dijital Türkiye Fikir Maratonu</a:t>
            </a:r>
            <a:r>
              <a:rPr lang="tr-TR" sz="1700">
                <a:solidFill>
                  <a:schemeClr val="dk1"/>
                </a:solidFill>
                <a:latin typeface="Calibri"/>
                <a:ea typeface="Calibri"/>
                <a:cs typeface="Calibri"/>
                <a:sym typeface="Calibri"/>
              </a:rPr>
              <a:t>'nda Bilgisayar Mühendisliği 1. sınıf öğrencilerimiz, toplam 169 takım 584 üniversite öğrencisi arasından ön elemeyi geçerek 12 takımın arasına girmeyi başarmıştır. 14 Aralık 2019 tarihinde Teknopark Ankara'da gerçekleştirilen maratona "e-Kalıtım: e-nabız ile entegre edilebilir kalıtsal bozukluk ve risk tespit sistemi" konusu ile katılan takımımız, sunumlarıyla 5.lik derecesi elde etmişlerdir.</a:t>
            </a:r>
            <a:endParaRPr/>
          </a:p>
        </p:txBody>
      </p:sp>
      <p:pic>
        <p:nvPicPr>
          <p:cNvPr id="962" name="Google Shape;962;p50"/>
          <p:cNvPicPr preferRelativeResize="0"/>
          <p:nvPr/>
        </p:nvPicPr>
        <p:blipFill rotWithShape="1">
          <a:blip r:embed="rId3">
            <a:alphaModFix/>
          </a:blip>
          <a:srcRect/>
          <a:stretch/>
        </p:blipFill>
        <p:spPr>
          <a:xfrm>
            <a:off x="3170124" y="2116880"/>
            <a:ext cx="4852192" cy="3278876"/>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6"/>
        <p:cNvGrpSpPr/>
        <p:nvPr/>
      </p:nvGrpSpPr>
      <p:grpSpPr>
        <a:xfrm>
          <a:off x="0" y="0"/>
          <a:ext cx="0" cy="0"/>
          <a:chOff x="0" y="0"/>
          <a:chExt cx="0" cy="0"/>
        </a:xfrm>
      </p:grpSpPr>
      <p:sp>
        <p:nvSpPr>
          <p:cNvPr id="967" name="Google Shape;967;p51"/>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68" name="Google Shape;968;p51"/>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9" name="Google Shape;969;p51"/>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51"/>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51"/>
          <p:cNvSpPr txBox="1"/>
          <p:nvPr/>
        </p:nvSpPr>
        <p:spPr>
          <a:xfrm>
            <a:off x="1662241" y="930440"/>
            <a:ext cx="10160923"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BÖLÜMÜMÜZ ÖĞRETİM ELEMANLARINA ROYAL ACADEMY OF ENGİNEERİNG VE TÜBİTAK PROJE DESTEĞİ</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72" name="Google Shape;972;p51"/>
          <p:cNvSpPr txBox="1"/>
          <p:nvPr/>
        </p:nvSpPr>
        <p:spPr>
          <a:xfrm>
            <a:off x="0" y="4309257"/>
            <a:ext cx="12020365" cy="4083433"/>
          </a:xfrm>
          <a:prstGeom prst="rect">
            <a:avLst/>
          </a:prstGeom>
          <a:noFill/>
          <a:ln>
            <a:noFill/>
          </a:ln>
        </p:spPr>
        <p:txBody>
          <a:bodyPr spcFirstLastPara="1" wrap="square" lIns="91425" tIns="45700" rIns="91425" bIns="45700" anchor="ctr" anchorCtr="0">
            <a:normAutofit/>
          </a:bodyPr>
          <a:lstStyle/>
          <a:p>
            <a:pPr marL="457200" marR="0" lvl="0" indent="0" rtl="0">
              <a:lnSpc>
                <a:spcPct val="90000"/>
              </a:lnSpc>
              <a:spcBef>
                <a:spcPts val="0"/>
              </a:spcBef>
              <a:spcAft>
                <a:spcPts val="0"/>
              </a:spcAft>
              <a:buNone/>
            </a:pPr>
            <a:r>
              <a:rPr lang="tr-TR" sz="1700" dirty="0">
                <a:solidFill>
                  <a:schemeClr val="dk1"/>
                </a:solidFill>
                <a:latin typeface="Calibri"/>
                <a:ea typeface="Calibri"/>
                <a:cs typeface="Calibri"/>
                <a:sym typeface="Calibri"/>
              </a:rPr>
              <a:t>Bölümümüz öğretim elemanları tarafından hazırlanan proje önerisi, İngiltere Kraliyet Mühendislik Akademisi (</a:t>
            </a:r>
            <a:r>
              <a:rPr lang="tr-TR" sz="1700" dirty="0" err="1">
                <a:solidFill>
                  <a:schemeClr val="dk1"/>
                </a:solidFill>
                <a:latin typeface="Calibri"/>
                <a:ea typeface="Calibri"/>
                <a:cs typeface="Calibri"/>
                <a:sym typeface="Calibri"/>
              </a:rPr>
              <a:t>Royal</a:t>
            </a:r>
            <a:r>
              <a:rPr lang="tr-TR" sz="1700" dirty="0">
                <a:solidFill>
                  <a:schemeClr val="dk1"/>
                </a:solidFill>
                <a:latin typeface="Calibri"/>
                <a:ea typeface="Calibri"/>
                <a:cs typeface="Calibri"/>
                <a:sym typeface="Calibri"/>
              </a:rPr>
              <a:t> Academy of </a:t>
            </a:r>
            <a:r>
              <a:rPr lang="tr-TR" sz="1700" dirty="0" err="1">
                <a:solidFill>
                  <a:schemeClr val="dk1"/>
                </a:solidFill>
                <a:latin typeface="Calibri"/>
                <a:ea typeface="Calibri"/>
                <a:cs typeface="Calibri"/>
                <a:sym typeface="Calibri"/>
              </a:rPr>
              <a:t>Engineering</a:t>
            </a:r>
            <a:r>
              <a:rPr lang="tr-TR" sz="1700" dirty="0">
                <a:solidFill>
                  <a:schemeClr val="dk1"/>
                </a:solidFill>
                <a:latin typeface="Calibri"/>
                <a:ea typeface="Calibri"/>
                <a:cs typeface="Calibri"/>
                <a:sym typeface="Calibri"/>
              </a:rPr>
              <a:t>) tarafından TÜBİTAK işbirliği ile yürütülen “</a:t>
            </a:r>
            <a:r>
              <a:rPr lang="tr-TR" sz="1700" dirty="0" err="1">
                <a:solidFill>
                  <a:schemeClr val="dk1"/>
                </a:solidFill>
                <a:latin typeface="Calibri"/>
                <a:ea typeface="Calibri"/>
                <a:cs typeface="Calibri"/>
                <a:sym typeface="Calibri"/>
              </a:rPr>
              <a:t>Transforming</a:t>
            </a:r>
            <a:r>
              <a:rPr lang="tr-TR" sz="1700" dirty="0">
                <a:solidFill>
                  <a:schemeClr val="dk1"/>
                </a:solidFill>
                <a:latin typeface="Calibri"/>
                <a:ea typeface="Calibri"/>
                <a:cs typeface="Calibri"/>
                <a:sym typeface="Calibri"/>
              </a:rPr>
              <a:t> </a:t>
            </a:r>
            <a:r>
              <a:rPr lang="tr-TR" sz="1700" dirty="0" err="1">
                <a:solidFill>
                  <a:schemeClr val="dk1"/>
                </a:solidFill>
                <a:latin typeface="Calibri"/>
                <a:ea typeface="Calibri"/>
                <a:cs typeface="Calibri"/>
                <a:sym typeface="Calibri"/>
              </a:rPr>
              <a:t>Systems</a:t>
            </a:r>
            <a:r>
              <a:rPr lang="tr-TR" sz="1700" dirty="0">
                <a:solidFill>
                  <a:schemeClr val="dk1"/>
                </a:solidFill>
                <a:latin typeface="Calibri"/>
                <a:ea typeface="Calibri"/>
                <a:cs typeface="Calibri"/>
                <a:sym typeface="Calibri"/>
              </a:rPr>
              <a:t> </a:t>
            </a:r>
            <a:r>
              <a:rPr lang="tr-TR" sz="1700" dirty="0" err="1">
                <a:solidFill>
                  <a:schemeClr val="dk1"/>
                </a:solidFill>
                <a:latin typeface="Calibri"/>
                <a:ea typeface="Calibri"/>
                <a:cs typeface="Calibri"/>
                <a:sym typeface="Calibri"/>
              </a:rPr>
              <a:t>through</a:t>
            </a:r>
            <a:r>
              <a:rPr lang="tr-TR" sz="1700" dirty="0">
                <a:solidFill>
                  <a:schemeClr val="dk1"/>
                </a:solidFill>
                <a:latin typeface="Calibri"/>
                <a:ea typeface="Calibri"/>
                <a:cs typeface="Calibri"/>
                <a:sym typeface="Calibri"/>
              </a:rPr>
              <a:t> </a:t>
            </a:r>
            <a:r>
              <a:rPr lang="tr-TR" sz="1700" dirty="0" err="1">
                <a:solidFill>
                  <a:schemeClr val="dk1"/>
                </a:solidFill>
                <a:latin typeface="Calibri"/>
                <a:ea typeface="Calibri"/>
                <a:cs typeface="Calibri"/>
                <a:sym typeface="Calibri"/>
              </a:rPr>
              <a:t>Partnership</a:t>
            </a:r>
            <a:r>
              <a:rPr lang="tr-TR" sz="1700" dirty="0">
                <a:solidFill>
                  <a:schemeClr val="dk1"/>
                </a:solidFill>
                <a:latin typeface="Calibri"/>
                <a:ea typeface="Calibri"/>
                <a:cs typeface="Calibri"/>
                <a:sym typeface="Calibri"/>
              </a:rPr>
              <a:t>” programına desteklenmek üzere seçilmiştir.</a:t>
            </a:r>
            <a:br>
              <a:rPr lang="tr-TR" sz="1800" dirty="0">
                <a:solidFill>
                  <a:schemeClr val="dk1"/>
                </a:solidFill>
                <a:latin typeface="Calibri"/>
                <a:ea typeface="Calibri"/>
                <a:cs typeface="Calibri"/>
                <a:sym typeface="Calibri"/>
              </a:rPr>
            </a:br>
            <a:endParaRPr sz="1700" dirty="0">
              <a:solidFill>
                <a:schemeClr val="dk1"/>
              </a:solidFill>
              <a:latin typeface="Calibri"/>
              <a:ea typeface="Calibri"/>
              <a:cs typeface="Calibri"/>
              <a:sym typeface="Calibri"/>
            </a:endParaRPr>
          </a:p>
        </p:txBody>
      </p:sp>
      <p:pic>
        <p:nvPicPr>
          <p:cNvPr id="973" name="Google Shape;973;p51"/>
          <p:cNvPicPr preferRelativeResize="0"/>
          <p:nvPr/>
        </p:nvPicPr>
        <p:blipFill rotWithShape="1">
          <a:blip r:embed="rId3">
            <a:alphaModFix/>
          </a:blip>
          <a:srcRect/>
          <a:stretch/>
        </p:blipFill>
        <p:spPr>
          <a:xfrm>
            <a:off x="2889783" y="1853770"/>
            <a:ext cx="5193786" cy="3484693"/>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7"/>
        <p:cNvGrpSpPr/>
        <p:nvPr/>
      </p:nvGrpSpPr>
      <p:grpSpPr>
        <a:xfrm>
          <a:off x="0" y="0"/>
          <a:ext cx="0" cy="0"/>
          <a:chOff x="0" y="0"/>
          <a:chExt cx="0" cy="0"/>
        </a:xfrm>
      </p:grpSpPr>
      <p:sp>
        <p:nvSpPr>
          <p:cNvPr id="978" name="Google Shape;978;p5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52"/>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0" name="Google Shape;980;p52"/>
          <p:cNvSpPr txBox="1">
            <a:spLocks noGrp="1"/>
          </p:cNvSpPr>
          <p:nvPr>
            <p:ph type="title"/>
          </p:nvPr>
        </p:nvSpPr>
        <p:spPr>
          <a:xfrm>
            <a:off x="5093520" y="2744662"/>
            <a:ext cx="6589707"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6000"/>
              <a:buFont typeface="Calibri"/>
              <a:buNone/>
            </a:pPr>
            <a:r>
              <a:rPr lang="tr-TR" sz="6000">
                <a:solidFill>
                  <a:srgbClr val="FFFFFF"/>
                </a:solidFill>
              </a:rPr>
              <a:t>Sosyal Faaliyetler</a:t>
            </a:r>
            <a:endParaRPr sz="6000">
              <a:solidFill>
                <a:srgbClr val="FFFFFF"/>
              </a:solidFill>
              <a:latin typeface="Calibri"/>
              <a:ea typeface="Calibri"/>
              <a:cs typeface="Calibri"/>
              <a:sym typeface="Calibri"/>
            </a:endParaRPr>
          </a:p>
        </p:txBody>
      </p:sp>
      <p:cxnSp>
        <p:nvCxnSpPr>
          <p:cNvPr id="981" name="Google Shape;981;p52"/>
          <p:cNvCxnSpPr/>
          <p:nvPr/>
        </p:nvCxnSpPr>
        <p:spPr>
          <a:xfrm>
            <a:off x="406241" y="183933"/>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982" name="Google Shape;982;p52"/>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3" name="Google Shape;983;p52"/>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52"/>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5" name="Google Shape;985;p52"/>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6" name="Google Shape;986;p52"/>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991" name="Google Shape;991;g15a5cfb56d3_0_8"/>
          <p:cNvSpPr txBox="1">
            <a:spLocks noGrp="1"/>
          </p:cNvSpPr>
          <p:nvPr>
            <p:ph type="title"/>
          </p:nvPr>
        </p:nvSpPr>
        <p:spPr>
          <a:xfrm>
            <a:off x="2532252" y="436206"/>
            <a:ext cx="9367200" cy="1188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992" name="Google Shape;992;g15a5cfb56d3_0_8"/>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3" name="Google Shape;993;g15a5cfb56d3_0_8"/>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g15a5cfb56d3_0_8"/>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g15a5cfb56d3_0_8"/>
          <p:cNvSpPr txBox="1"/>
          <p:nvPr/>
        </p:nvSpPr>
        <p:spPr>
          <a:xfrm>
            <a:off x="3800904" y="701596"/>
            <a:ext cx="42213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BULUT BİLİŞİM VE AÇIK KAYNAK PROJELER</a:t>
            </a:r>
            <a:endParaRPr/>
          </a:p>
          <a:p>
            <a:pPr marL="0" marR="0" lvl="0" indent="0" algn="l" rtl="0">
              <a:spcBef>
                <a:spcPts val="0"/>
              </a:spcBef>
              <a:spcAft>
                <a:spcPts val="0"/>
              </a:spcAft>
              <a:buNone/>
            </a:pPr>
            <a:br>
              <a:rPr lang="tr-TR" sz="1800" b="1">
                <a:solidFill>
                  <a:schemeClr val="dk1"/>
                </a:solidFill>
                <a:latin typeface="Calibri"/>
                <a:ea typeface="Calibri"/>
                <a:cs typeface="Calibri"/>
                <a:sym typeface="Calibri"/>
              </a:rPr>
            </a:br>
            <a:endParaRPr sz="1800" b="1">
              <a:solidFill>
                <a:schemeClr val="dk1"/>
              </a:solidFill>
              <a:latin typeface="Calibri"/>
              <a:ea typeface="Calibri"/>
              <a:cs typeface="Calibri"/>
              <a:sym typeface="Calibri"/>
            </a:endParaRPr>
          </a:p>
        </p:txBody>
      </p:sp>
      <p:sp>
        <p:nvSpPr>
          <p:cNvPr id="996" name="Google Shape;996;g15a5cfb56d3_0_8"/>
          <p:cNvSpPr txBox="1"/>
          <p:nvPr/>
        </p:nvSpPr>
        <p:spPr>
          <a:xfrm>
            <a:off x="85817" y="4190317"/>
            <a:ext cx="12020400" cy="4083300"/>
          </a:xfrm>
          <a:prstGeom prst="rect">
            <a:avLst/>
          </a:prstGeom>
          <a:noFill/>
          <a:ln>
            <a:noFill/>
          </a:ln>
        </p:spPr>
        <p:txBody>
          <a:bodyPr spcFirstLastPara="1" wrap="square" lIns="91425" tIns="45700" rIns="91425" bIns="45700" anchor="ctr" anchorCtr="0">
            <a:normAutofit/>
          </a:bodyPr>
          <a:lstStyle/>
          <a:p>
            <a:pPr marL="457200" marR="0" lvl="0" indent="0" algn="l" rtl="0">
              <a:lnSpc>
                <a:spcPct val="90000"/>
              </a:lnSpc>
              <a:spcBef>
                <a:spcPts val="0"/>
              </a:spcBef>
              <a:spcAft>
                <a:spcPts val="0"/>
              </a:spcAft>
              <a:buNone/>
            </a:pPr>
            <a:r>
              <a:rPr lang="tr-TR" sz="1800">
                <a:solidFill>
                  <a:schemeClr val="dk1"/>
                </a:solidFill>
                <a:latin typeface="Calibri"/>
                <a:ea typeface="Calibri"/>
                <a:cs typeface="Calibri"/>
                <a:sym typeface="Calibri"/>
              </a:rPr>
              <a:t>AloTech firması ve Bilgisayar Mühendisliği Kulübü işbirliği ile Fakültemiz bünyesinde Bulut Bilişim ve Açık Kaynak Projeler üzerine etkinlik gerçekleştirildi.</a:t>
            </a:r>
            <a:endParaRPr/>
          </a:p>
        </p:txBody>
      </p:sp>
      <p:pic>
        <p:nvPicPr>
          <p:cNvPr id="997" name="Google Shape;997;g15a5cfb56d3_0_8"/>
          <p:cNvPicPr preferRelativeResize="0"/>
          <p:nvPr/>
        </p:nvPicPr>
        <p:blipFill rotWithShape="1">
          <a:blip r:embed="rId3">
            <a:alphaModFix/>
          </a:blip>
          <a:srcRect/>
          <a:stretch/>
        </p:blipFill>
        <p:spPr>
          <a:xfrm>
            <a:off x="1598682" y="2099454"/>
            <a:ext cx="4104444" cy="3078333"/>
          </a:xfrm>
          <a:prstGeom prst="rect">
            <a:avLst/>
          </a:prstGeom>
          <a:noFill/>
          <a:ln>
            <a:noFill/>
          </a:ln>
          <a:effectLst>
            <a:outerShdw blurRad="292100" dist="139700" dir="2700000" algn="tl" rotWithShape="0">
              <a:srgbClr val="333333">
                <a:alpha val="64709"/>
              </a:srgbClr>
            </a:outerShdw>
          </a:effectLst>
        </p:spPr>
      </p:pic>
      <p:pic>
        <p:nvPicPr>
          <p:cNvPr id="998" name="Google Shape;998;g15a5cfb56d3_0_8"/>
          <p:cNvPicPr preferRelativeResize="0"/>
          <p:nvPr/>
        </p:nvPicPr>
        <p:blipFill rotWithShape="1">
          <a:blip r:embed="rId4">
            <a:alphaModFix/>
          </a:blip>
          <a:srcRect/>
          <a:stretch/>
        </p:blipFill>
        <p:spPr>
          <a:xfrm>
            <a:off x="6400581" y="2099454"/>
            <a:ext cx="4104444" cy="3078333"/>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2"/>
        <p:cNvGrpSpPr/>
        <p:nvPr/>
      </p:nvGrpSpPr>
      <p:grpSpPr>
        <a:xfrm>
          <a:off x="0" y="0"/>
          <a:ext cx="0" cy="0"/>
          <a:chOff x="0" y="0"/>
          <a:chExt cx="0" cy="0"/>
        </a:xfrm>
      </p:grpSpPr>
      <p:sp>
        <p:nvSpPr>
          <p:cNvPr id="1003" name="Google Shape;1003;p55"/>
          <p:cNvSpPr txBox="1">
            <a:spLocks noGrp="1"/>
          </p:cNvSpPr>
          <p:nvPr>
            <p:ph type="title"/>
          </p:nvPr>
        </p:nvSpPr>
        <p:spPr>
          <a:xfrm>
            <a:off x="2532252" y="436206"/>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1004" name="Google Shape;1004;p55"/>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5" name="Google Shape;1005;p55"/>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55"/>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7" name="Google Shape;1007;p55"/>
          <p:cNvSpPr txBox="1"/>
          <p:nvPr/>
        </p:nvSpPr>
        <p:spPr>
          <a:xfrm>
            <a:off x="3800904" y="701596"/>
            <a:ext cx="34953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chemeClr val="dk1"/>
                </a:solidFill>
                <a:latin typeface="Calibri"/>
                <a:ea typeface="Calibri"/>
                <a:cs typeface="Calibri"/>
                <a:sym typeface="Calibri"/>
              </a:rPr>
              <a:t>KAMPÜSTE İFTAR ETKİNLİĞİ (2019)</a:t>
            </a:r>
            <a:endParaRPr/>
          </a:p>
        </p:txBody>
      </p:sp>
      <p:sp>
        <p:nvSpPr>
          <p:cNvPr id="1008" name="Google Shape;1008;p55"/>
          <p:cNvSpPr txBox="1"/>
          <p:nvPr/>
        </p:nvSpPr>
        <p:spPr>
          <a:xfrm>
            <a:off x="85817" y="4190317"/>
            <a:ext cx="12020365" cy="4083433"/>
          </a:xfrm>
          <a:prstGeom prst="rect">
            <a:avLst/>
          </a:prstGeom>
          <a:noFill/>
          <a:ln>
            <a:noFill/>
          </a:ln>
        </p:spPr>
        <p:txBody>
          <a:bodyPr spcFirstLastPara="1" wrap="square" lIns="91425" tIns="45700" rIns="91425" bIns="45700" anchor="ctr" anchorCtr="0">
            <a:normAutofit/>
          </a:bodyPr>
          <a:lstStyle/>
          <a:p>
            <a:pPr marL="228600" marR="0" lvl="0" indent="-114300" algn="l" rtl="0">
              <a:lnSpc>
                <a:spcPct val="90000"/>
              </a:lnSpc>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pic>
        <p:nvPicPr>
          <p:cNvPr id="1009" name="Google Shape;1009;p55"/>
          <p:cNvPicPr preferRelativeResize="0"/>
          <p:nvPr/>
        </p:nvPicPr>
        <p:blipFill rotWithShape="1">
          <a:blip r:embed="rId3">
            <a:alphaModFix/>
          </a:blip>
          <a:srcRect/>
          <a:stretch/>
        </p:blipFill>
        <p:spPr>
          <a:xfrm>
            <a:off x="1401903" y="2627955"/>
            <a:ext cx="4292507" cy="3198736"/>
          </a:xfrm>
          <a:prstGeom prst="rect">
            <a:avLst/>
          </a:prstGeom>
          <a:noFill/>
          <a:ln>
            <a:noFill/>
          </a:ln>
          <a:effectLst>
            <a:outerShdw blurRad="292100" dist="139700" dir="2700000" algn="tl" rotWithShape="0">
              <a:srgbClr val="333333">
                <a:alpha val="64705"/>
              </a:srgbClr>
            </a:outerShdw>
          </a:effectLst>
        </p:spPr>
      </p:pic>
      <p:pic>
        <p:nvPicPr>
          <p:cNvPr id="1010" name="Google Shape;1010;p55"/>
          <p:cNvPicPr preferRelativeResize="0"/>
          <p:nvPr/>
        </p:nvPicPr>
        <p:blipFill rotWithShape="1">
          <a:blip r:embed="rId4">
            <a:alphaModFix/>
          </a:blip>
          <a:srcRect/>
          <a:stretch/>
        </p:blipFill>
        <p:spPr>
          <a:xfrm>
            <a:off x="6160171" y="2580627"/>
            <a:ext cx="4292507" cy="3246064"/>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4"/>
        <p:cNvGrpSpPr/>
        <p:nvPr/>
      </p:nvGrpSpPr>
      <p:grpSpPr>
        <a:xfrm>
          <a:off x="0" y="0"/>
          <a:ext cx="0" cy="0"/>
          <a:chOff x="0" y="0"/>
          <a:chExt cx="0" cy="0"/>
        </a:xfrm>
      </p:grpSpPr>
      <p:sp>
        <p:nvSpPr>
          <p:cNvPr id="1015" name="Google Shape;1015;p5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6" name="Google Shape;1016;p5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7" name="Google Shape;1017;p5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56"/>
          <p:cNvSpPr txBox="1">
            <a:spLocks noGrp="1"/>
          </p:cNvSpPr>
          <p:nvPr>
            <p:ph type="body" idx="1"/>
          </p:nvPr>
        </p:nvSpPr>
        <p:spPr>
          <a:xfrm>
            <a:off x="4314548" y="591344"/>
            <a:ext cx="7608163" cy="5585619"/>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2500"/>
              <a:t>Koordinatörlüğünü bölüm hocalarımızdan Dr. Öğr. Üyesi Eyüp Emre ÜLKÜ’nün yaptığı Basketbol Faaliyetleri dışında üniversitemizde Futbol Ve Voleybol Faaliyetleri de mevcuttur.</a:t>
            </a:r>
            <a:endParaRPr/>
          </a:p>
        </p:txBody>
      </p:sp>
      <p:sp>
        <p:nvSpPr>
          <p:cNvPr id="1019" name="Google Shape;1019;p56"/>
          <p:cNvSpPr txBox="1"/>
          <p:nvPr/>
        </p:nvSpPr>
        <p:spPr>
          <a:xfrm>
            <a:off x="495061" y="2224660"/>
            <a:ext cx="317714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Spor Faaliyetleri</a:t>
            </a:r>
            <a:endParaRPr sz="4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9"/>
          <p:cNvSpPr/>
          <p:nvPr/>
        </p:nvSpPr>
        <p:spPr>
          <a:xfrm>
            <a:off x="176064" y="483738"/>
            <a:ext cx="3130826" cy="12097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300" name="Google Shape;300;p9"/>
          <p:cNvGrpSpPr/>
          <p:nvPr/>
        </p:nvGrpSpPr>
        <p:grpSpPr>
          <a:xfrm>
            <a:off x="453065" y="549462"/>
            <a:ext cx="11370496" cy="5381438"/>
            <a:chOff x="138" y="0"/>
            <a:chExt cx="11370496" cy="5381438"/>
          </a:xfrm>
        </p:grpSpPr>
        <p:sp>
          <p:nvSpPr>
            <p:cNvPr id="301" name="Google Shape;301;p9"/>
            <p:cNvSpPr/>
            <p:nvPr/>
          </p:nvSpPr>
          <p:spPr>
            <a:xfrm>
              <a:off x="138" y="0"/>
              <a:ext cx="1848861" cy="5381438"/>
            </a:xfrm>
            <a:prstGeom prst="roundRect">
              <a:avLst>
                <a:gd name="adj" fmla="val 10000"/>
              </a:avLst>
            </a:prstGeom>
            <a:solidFill>
              <a:srgbClr val="DD7D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txBox="1"/>
            <p:nvPr/>
          </p:nvSpPr>
          <p:spPr>
            <a:xfrm>
              <a:off x="138"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tr-TR" sz="6500" b="0" i="0" u="none" strike="noStrike" cap="none">
                  <a:solidFill>
                    <a:schemeClr val="lt1"/>
                  </a:solidFill>
                  <a:latin typeface="Calibri"/>
                  <a:ea typeface="Calibri"/>
                  <a:cs typeface="Calibri"/>
                  <a:sym typeface="Calibri"/>
                </a:rPr>
                <a:t> </a:t>
              </a:r>
              <a:endParaRPr/>
            </a:p>
          </p:txBody>
        </p:sp>
        <p:sp>
          <p:nvSpPr>
            <p:cNvPr id="303" name="Google Shape;303;p9"/>
            <p:cNvSpPr/>
            <p:nvPr/>
          </p:nvSpPr>
          <p:spPr>
            <a:xfrm>
              <a:off x="55604" y="322886"/>
              <a:ext cx="1737929" cy="1792018"/>
            </a:xfrm>
            <a:prstGeom prst="ellipse">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904465" y="0"/>
              <a:ext cx="1848861" cy="5381438"/>
            </a:xfrm>
            <a:prstGeom prst="roundRect">
              <a:avLst>
                <a:gd name="adj" fmla="val 10000"/>
              </a:avLst>
            </a:prstGeom>
            <a:solidFill>
              <a:srgbClr val="E6BB2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txBox="1"/>
            <p:nvPr/>
          </p:nvSpPr>
          <p:spPr>
            <a:xfrm>
              <a:off x="1904465"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lt1"/>
                </a:solidFill>
                <a:latin typeface="Calibri"/>
                <a:ea typeface="Calibri"/>
                <a:cs typeface="Calibri"/>
                <a:sym typeface="Calibri"/>
              </a:endParaRPr>
            </a:p>
          </p:txBody>
        </p:sp>
        <p:sp>
          <p:nvSpPr>
            <p:cNvPr id="306" name="Google Shape;306;p9"/>
            <p:cNvSpPr/>
            <p:nvPr/>
          </p:nvSpPr>
          <p:spPr>
            <a:xfrm>
              <a:off x="1959931" y="322886"/>
              <a:ext cx="1737929" cy="1792018"/>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3808792" y="0"/>
              <a:ext cx="1848861" cy="5381438"/>
            </a:xfrm>
            <a:prstGeom prst="roundRect">
              <a:avLst>
                <a:gd name="adj" fmla="val 10000"/>
              </a:avLst>
            </a:prstGeom>
            <a:solidFill>
              <a:srgbClr val="4D73A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txBox="1"/>
            <p:nvPr/>
          </p:nvSpPr>
          <p:spPr>
            <a:xfrm>
              <a:off x="3808792"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lt1"/>
                </a:solidFill>
                <a:latin typeface="Calibri"/>
                <a:ea typeface="Calibri"/>
                <a:cs typeface="Calibri"/>
                <a:sym typeface="Calibri"/>
              </a:endParaRPr>
            </a:p>
          </p:txBody>
        </p:sp>
        <p:sp>
          <p:nvSpPr>
            <p:cNvPr id="309" name="Google Shape;309;p9"/>
            <p:cNvSpPr/>
            <p:nvPr/>
          </p:nvSpPr>
          <p:spPr>
            <a:xfrm>
              <a:off x="3864258" y="322886"/>
              <a:ext cx="1737929" cy="1792018"/>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5713119" y="0"/>
              <a:ext cx="1848861" cy="5381438"/>
            </a:xfrm>
            <a:prstGeom prst="roundRect">
              <a:avLst>
                <a:gd name="adj" fmla="val 10000"/>
              </a:avLst>
            </a:prstGeom>
            <a:solidFill>
              <a:srgbClr val="DE6C0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txBox="1"/>
            <p:nvPr/>
          </p:nvSpPr>
          <p:spPr>
            <a:xfrm>
              <a:off x="5713119"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6500" b="0" i="0" u="none" strike="noStrike" cap="none">
                <a:solidFill>
                  <a:schemeClr val="lt1"/>
                </a:solidFill>
                <a:latin typeface="Calibri"/>
                <a:ea typeface="Calibri"/>
                <a:cs typeface="Calibri"/>
                <a:sym typeface="Calibri"/>
              </a:endParaRPr>
            </a:p>
          </p:txBody>
        </p:sp>
        <p:sp>
          <p:nvSpPr>
            <p:cNvPr id="312" name="Google Shape;312;p9"/>
            <p:cNvSpPr/>
            <p:nvPr/>
          </p:nvSpPr>
          <p:spPr>
            <a:xfrm>
              <a:off x="5768585" y="322886"/>
              <a:ext cx="1737929" cy="1792018"/>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7617446" y="0"/>
              <a:ext cx="1848861" cy="5381438"/>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txBox="1"/>
            <p:nvPr/>
          </p:nvSpPr>
          <p:spPr>
            <a:xfrm>
              <a:off x="7617446"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tr-TR" sz="6500" b="0" i="0" u="none" strike="noStrike" cap="none">
                  <a:solidFill>
                    <a:schemeClr val="lt1"/>
                  </a:solidFill>
                  <a:latin typeface="Calibri"/>
                  <a:ea typeface="Calibri"/>
                  <a:cs typeface="Calibri"/>
                  <a:sym typeface="Calibri"/>
                </a:rPr>
                <a:t> </a:t>
              </a:r>
              <a:endParaRPr/>
            </a:p>
          </p:txBody>
        </p:sp>
        <p:sp>
          <p:nvSpPr>
            <p:cNvPr id="315" name="Google Shape;315;p9"/>
            <p:cNvSpPr/>
            <p:nvPr/>
          </p:nvSpPr>
          <p:spPr>
            <a:xfrm>
              <a:off x="7672912" y="322886"/>
              <a:ext cx="1737929" cy="1792018"/>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9521773" y="0"/>
              <a:ext cx="1848861" cy="5381438"/>
            </a:xfrm>
            <a:prstGeom prst="roundRect">
              <a:avLst>
                <a:gd name="adj" fmla="val 10000"/>
              </a:avLst>
            </a:prstGeom>
            <a:solidFill>
              <a:srgbClr val="DD7D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txBox="1"/>
            <p:nvPr/>
          </p:nvSpPr>
          <p:spPr>
            <a:xfrm>
              <a:off x="9521773" y="2152575"/>
              <a:ext cx="1848861" cy="2152575"/>
            </a:xfrm>
            <a:prstGeom prst="rect">
              <a:avLst/>
            </a:prstGeom>
            <a:noFill/>
            <a:ln>
              <a:noFill/>
            </a:ln>
          </p:spPr>
          <p:txBody>
            <a:bodyPr spcFirstLastPara="1" wrap="square" lIns="462275" tIns="462275" rIns="462275" bIns="46227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tr-TR" sz="6500" b="0" i="0" u="none" strike="noStrike" cap="none">
                  <a:solidFill>
                    <a:schemeClr val="lt1"/>
                  </a:solidFill>
                  <a:latin typeface="Calibri"/>
                  <a:ea typeface="Calibri"/>
                  <a:cs typeface="Calibri"/>
                  <a:sym typeface="Calibri"/>
                </a:rPr>
                <a:t> </a:t>
              </a:r>
              <a:endParaRPr/>
            </a:p>
          </p:txBody>
        </p:sp>
        <p:sp>
          <p:nvSpPr>
            <p:cNvPr id="318" name="Google Shape;318;p9"/>
            <p:cNvSpPr/>
            <p:nvPr/>
          </p:nvSpPr>
          <p:spPr>
            <a:xfrm>
              <a:off x="9577239" y="322886"/>
              <a:ext cx="1737929" cy="1792018"/>
            </a:xfrm>
            <a:prstGeom prst="ellipse">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454830" y="4521024"/>
              <a:ext cx="10461112" cy="807215"/>
            </a:xfrm>
            <a:prstGeom prst="leftRightArrow">
              <a:avLst>
                <a:gd name="adj1" fmla="val 50000"/>
                <a:gd name="adj2" fmla="val 50000"/>
              </a:avLst>
            </a:prstGeom>
            <a:solidFill>
              <a:srgbClr val="F2D6C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9"/>
          <p:cNvSpPr txBox="1"/>
          <p:nvPr/>
        </p:nvSpPr>
        <p:spPr>
          <a:xfrm>
            <a:off x="517999" y="2718275"/>
            <a:ext cx="15432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i="0" u="none" strike="noStrike" cap="none">
                <a:solidFill>
                  <a:schemeClr val="lt1"/>
                </a:solidFill>
                <a:latin typeface="Calibri"/>
                <a:ea typeface="Calibri"/>
                <a:cs typeface="Calibri"/>
                <a:sym typeface="Calibri"/>
              </a:rPr>
              <a:t>Bilgisayar </a:t>
            </a:r>
            <a:endParaRPr/>
          </a:p>
          <a:p>
            <a:pPr marL="0" marR="0" lvl="0" indent="0" algn="ctr" rtl="0">
              <a:spcBef>
                <a:spcPts val="0"/>
              </a:spcBef>
              <a:spcAft>
                <a:spcPts val="0"/>
              </a:spcAft>
              <a:buNone/>
            </a:pPr>
            <a:r>
              <a:rPr lang="tr-TR" sz="1800" b="1" i="0" u="none" strike="noStrike" cap="none">
                <a:solidFill>
                  <a:schemeClr val="lt1"/>
                </a:solidFill>
                <a:latin typeface="Calibri"/>
                <a:ea typeface="Calibri"/>
                <a:cs typeface="Calibri"/>
                <a:sym typeface="Calibri"/>
              </a:rPr>
              <a:t>Mühendisliği</a:t>
            </a:r>
            <a:endParaRPr/>
          </a:p>
        </p:txBody>
      </p:sp>
      <p:sp>
        <p:nvSpPr>
          <p:cNvPr id="321" name="Google Shape;321;p9"/>
          <p:cNvSpPr txBox="1"/>
          <p:nvPr/>
        </p:nvSpPr>
        <p:spPr>
          <a:xfrm>
            <a:off x="51800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2018-2019 Eğitim Öğretim Yılından İtibaren Öğrenci Almaktadır.</a:t>
            </a:r>
            <a:endParaRPr/>
          </a:p>
        </p:txBody>
      </p:sp>
      <p:sp>
        <p:nvSpPr>
          <p:cNvPr id="322" name="Google Shape;322;p9"/>
          <p:cNvSpPr txBox="1"/>
          <p:nvPr/>
        </p:nvSpPr>
        <p:spPr>
          <a:xfrm>
            <a:off x="2344461" y="2718275"/>
            <a:ext cx="192485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1" i="0" u="none" strike="noStrike" cap="none">
                <a:solidFill>
                  <a:schemeClr val="lt1"/>
                </a:solidFill>
                <a:latin typeface="Calibri"/>
                <a:ea typeface="Calibri"/>
                <a:cs typeface="Calibri"/>
                <a:sym typeface="Calibri"/>
              </a:rPr>
              <a:t>Elektrik-Elektronik</a:t>
            </a:r>
            <a:endParaRPr/>
          </a:p>
          <a:p>
            <a:pPr marL="0" marR="0" lvl="0" indent="0" algn="ctr" rtl="0">
              <a:spcBef>
                <a:spcPts val="0"/>
              </a:spcBef>
              <a:spcAft>
                <a:spcPts val="0"/>
              </a:spcAft>
              <a:buNone/>
            </a:pPr>
            <a:r>
              <a:rPr lang="tr-TR" sz="1800" b="1" i="0" u="none" strike="noStrike" cap="none">
                <a:solidFill>
                  <a:schemeClr val="lt1"/>
                </a:solidFill>
                <a:latin typeface="Calibri"/>
                <a:ea typeface="Calibri"/>
                <a:cs typeface="Calibri"/>
                <a:sym typeface="Calibri"/>
              </a:rPr>
              <a:t>Mühendisliği</a:t>
            </a:r>
            <a:endParaRPr/>
          </a:p>
        </p:txBody>
      </p:sp>
      <p:sp>
        <p:nvSpPr>
          <p:cNvPr id="323" name="Google Shape;323;p9"/>
          <p:cNvSpPr txBox="1"/>
          <p:nvPr/>
        </p:nvSpPr>
        <p:spPr>
          <a:xfrm>
            <a:off x="2431313"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2013-2014 Eğitim Öğretim Yılından İtibaren Öğrenci Almaktadır.</a:t>
            </a:r>
            <a:endParaRPr/>
          </a:p>
        </p:txBody>
      </p:sp>
      <p:sp>
        <p:nvSpPr>
          <p:cNvPr id="324" name="Google Shape;324;p9"/>
          <p:cNvSpPr txBox="1"/>
          <p:nvPr/>
        </p:nvSpPr>
        <p:spPr>
          <a:xfrm>
            <a:off x="4340098" y="2749050"/>
            <a:ext cx="15432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Makine </a:t>
            </a:r>
            <a:endParaRPr/>
          </a:p>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Mühendisliği</a:t>
            </a:r>
            <a:endParaRPr/>
          </a:p>
        </p:txBody>
      </p:sp>
      <p:sp>
        <p:nvSpPr>
          <p:cNvPr id="325" name="Google Shape;325;p9"/>
          <p:cNvSpPr txBox="1"/>
          <p:nvPr/>
        </p:nvSpPr>
        <p:spPr>
          <a:xfrm>
            <a:off x="4420929"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2010-2011 Eğitim Öğretim Yılından İtibaren Öğrenci Almaktadır.</a:t>
            </a:r>
            <a:endParaRPr/>
          </a:p>
        </p:txBody>
      </p:sp>
      <p:sp>
        <p:nvSpPr>
          <p:cNvPr id="326" name="Google Shape;326;p9"/>
          <p:cNvSpPr txBox="1"/>
          <p:nvPr/>
        </p:nvSpPr>
        <p:spPr>
          <a:xfrm>
            <a:off x="6384376" y="2718275"/>
            <a:ext cx="14382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Mekatronik </a:t>
            </a:r>
            <a:endParaRPr/>
          </a:p>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Mühendisliği</a:t>
            </a:r>
            <a:endParaRPr/>
          </a:p>
        </p:txBody>
      </p:sp>
      <p:sp>
        <p:nvSpPr>
          <p:cNvPr id="327" name="Google Shape;327;p9"/>
          <p:cNvSpPr txBox="1"/>
          <p:nvPr/>
        </p:nvSpPr>
        <p:spPr>
          <a:xfrm>
            <a:off x="6281313"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2010-2011 Eğitim Öğretim Yılından İtibaren Öğrenci Almaktadır.</a:t>
            </a:r>
            <a:endParaRPr/>
          </a:p>
        </p:txBody>
      </p:sp>
      <p:sp>
        <p:nvSpPr>
          <p:cNvPr id="328" name="Google Shape;328;p9"/>
          <p:cNvSpPr txBox="1"/>
          <p:nvPr/>
        </p:nvSpPr>
        <p:spPr>
          <a:xfrm>
            <a:off x="8058859" y="2718275"/>
            <a:ext cx="203119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Metalürji ve Malzeme</a:t>
            </a:r>
            <a:endParaRPr/>
          </a:p>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Mühendisliği</a:t>
            </a:r>
            <a:endParaRPr/>
          </a:p>
        </p:txBody>
      </p:sp>
      <p:sp>
        <p:nvSpPr>
          <p:cNvPr id="329" name="Google Shape;329;p9"/>
          <p:cNvSpPr txBox="1"/>
          <p:nvPr/>
        </p:nvSpPr>
        <p:spPr>
          <a:xfrm>
            <a:off x="819381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2010-2011 Eğitim Öğretim Yılından İtibaren Öğrenci Almaktadır.</a:t>
            </a:r>
            <a:endParaRPr/>
          </a:p>
        </p:txBody>
      </p:sp>
      <p:sp>
        <p:nvSpPr>
          <p:cNvPr id="330" name="Google Shape;330;p9"/>
          <p:cNvSpPr txBox="1"/>
          <p:nvPr/>
        </p:nvSpPr>
        <p:spPr>
          <a:xfrm>
            <a:off x="10204351" y="2718275"/>
            <a:ext cx="15432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Tekstil </a:t>
            </a:r>
            <a:endParaRPr/>
          </a:p>
          <a:p>
            <a:pPr marL="0" marR="0" lvl="0" indent="0" algn="ctr" rtl="0">
              <a:spcBef>
                <a:spcPts val="0"/>
              </a:spcBef>
              <a:spcAft>
                <a:spcPts val="0"/>
              </a:spcAft>
              <a:buNone/>
            </a:pPr>
            <a:r>
              <a:rPr lang="tr-TR" sz="1600" b="1" i="0" u="none" strike="noStrike" cap="none">
                <a:solidFill>
                  <a:schemeClr val="lt1"/>
                </a:solidFill>
                <a:latin typeface="Calibri"/>
                <a:ea typeface="Calibri"/>
                <a:cs typeface="Calibri"/>
                <a:sym typeface="Calibri"/>
              </a:rPr>
              <a:t>Mühendisliği</a:t>
            </a:r>
            <a:endParaRPr/>
          </a:p>
        </p:txBody>
      </p:sp>
      <p:sp>
        <p:nvSpPr>
          <p:cNvPr id="331" name="Google Shape;331;p9"/>
          <p:cNvSpPr txBox="1"/>
          <p:nvPr/>
        </p:nvSpPr>
        <p:spPr>
          <a:xfrm>
            <a:off x="1004106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b="0" i="0" u="none" strike="noStrike" cap="none">
                <a:solidFill>
                  <a:schemeClr val="lt1"/>
                </a:solidFill>
                <a:latin typeface="Calibri"/>
                <a:ea typeface="Calibri"/>
                <a:cs typeface="Calibri"/>
                <a:sym typeface="Calibri"/>
              </a:rPr>
              <a:t>2013-2014 Eğitim Öğretim Yılından İtibaren Öğrenci Almaktadır.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3"/>
        <p:cNvGrpSpPr/>
        <p:nvPr/>
      </p:nvGrpSpPr>
      <p:grpSpPr>
        <a:xfrm>
          <a:off x="0" y="0"/>
          <a:ext cx="0" cy="0"/>
          <a:chOff x="0" y="0"/>
          <a:chExt cx="0" cy="0"/>
        </a:xfrm>
      </p:grpSpPr>
      <p:sp>
        <p:nvSpPr>
          <p:cNvPr id="1024" name="Google Shape;1024;g13f380b3a3b_0_109"/>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g13f380b3a3b_0_109"/>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6" name="Google Shape;1026;g13f380b3a3b_0_109"/>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27" name="Google Shape;1027;g13f380b3a3b_0_109"/>
          <p:cNvSpPr txBox="1">
            <a:spLocks noGrp="1"/>
          </p:cNvSpPr>
          <p:nvPr>
            <p:ph type="body" idx="1"/>
          </p:nvPr>
        </p:nvSpPr>
        <p:spPr>
          <a:xfrm>
            <a:off x="4352423" y="117744"/>
            <a:ext cx="7608300" cy="55857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2500"/>
              <a:t>2022 yılında bölümümüz, ilk mezunlarını vermiş olmanın mutluluğunu yaşamıştır.</a:t>
            </a:r>
            <a:endParaRPr/>
          </a:p>
        </p:txBody>
      </p:sp>
      <p:sp>
        <p:nvSpPr>
          <p:cNvPr id="1028" name="Google Shape;1028;g13f380b3a3b_0_109"/>
          <p:cNvSpPr txBox="1"/>
          <p:nvPr/>
        </p:nvSpPr>
        <p:spPr>
          <a:xfrm>
            <a:off x="83975" y="2455600"/>
            <a:ext cx="4083300" cy="2124000"/>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None/>
            </a:pPr>
            <a:r>
              <a:rPr lang="tr-TR" sz="4400">
                <a:solidFill>
                  <a:srgbClr val="FFFFFF"/>
                </a:solidFill>
                <a:latin typeface="Calibri"/>
                <a:ea typeface="Calibri"/>
                <a:cs typeface="Calibri"/>
                <a:sym typeface="Calibri"/>
              </a:rPr>
              <a:t>2022</a:t>
            </a:r>
            <a:endParaRPr sz="4400">
              <a:solidFill>
                <a:srgbClr val="FFFFFF"/>
              </a:solidFill>
              <a:latin typeface="Calibri"/>
              <a:ea typeface="Calibri"/>
              <a:cs typeface="Calibri"/>
              <a:sym typeface="Calibri"/>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Mezuniyetimiz</a:t>
            </a:r>
            <a:endParaRPr sz="4400">
              <a:solidFill>
                <a:srgbClr val="FFFFFF"/>
              </a:solidFill>
              <a:latin typeface="Calibri"/>
              <a:ea typeface="Calibri"/>
              <a:cs typeface="Calibri"/>
              <a:sym typeface="Calibri"/>
            </a:endParaRPr>
          </a:p>
          <a:p>
            <a:pPr marL="0" marR="0" lvl="0" indent="0" algn="l" rtl="0">
              <a:spcBef>
                <a:spcPts val="0"/>
              </a:spcBef>
              <a:spcAft>
                <a:spcPts val="0"/>
              </a:spcAft>
              <a:buNone/>
            </a:pPr>
            <a:endParaRPr sz="4400">
              <a:solidFill>
                <a:srgbClr val="FFFFFF"/>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g15a5cfb56d3_0_1"/>
          <p:cNvPicPr preferRelativeResize="0"/>
          <p:nvPr/>
        </p:nvPicPr>
        <p:blipFill>
          <a:blip r:embed="rId3">
            <a:alphaModFix/>
          </a:blip>
          <a:stretch>
            <a:fillRect/>
          </a:stretch>
        </p:blipFill>
        <p:spPr>
          <a:xfrm>
            <a:off x="748312" y="543425"/>
            <a:ext cx="10695373" cy="57711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7"/>
        <p:cNvGrpSpPr/>
        <p:nvPr/>
      </p:nvGrpSpPr>
      <p:grpSpPr>
        <a:xfrm>
          <a:off x="0" y="0"/>
          <a:ext cx="0" cy="0"/>
          <a:chOff x="0" y="0"/>
          <a:chExt cx="0" cy="0"/>
        </a:xfrm>
      </p:grpSpPr>
      <p:sp>
        <p:nvSpPr>
          <p:cNvPr id="1038" name="Google Shape;1038;g15a5cfb56d3_0_114"/>
          <p:cNvSpPr/>
          <p:nvPr/>
        </p:nvSpPr>
        <p:spPr>
          <a:xfrm>
            <a:off x="3048"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9" name="Google Shape;1039;g15a5cfb56d3_0_114"/>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40" name="Google Shape;1040;g15a5cfb56d3_0_114"/>
          <p:cNvSpPr/>
          <p:nvPr/>
        </p:nvSpPr>
        <p:spPr>
          <a:xfrm rot="10800000" flipH="1">
            <a:off x="7550402" y="2455612"/>
            <a:ext cx="4083300" cy="4083300"/>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1" name="Google Shape;1041;g15a5cfb56d3_0_114"/>
          <p:cNvSpPr txBox="1">
            <a:spLocks noGrp="1"/>
          </p:cNvSpPr>
          <p:nvPr>
            <p:ph type="body" idx="1"/>
          </p:nvPr>
        </p:nvSpPr>
        <p:spPr>
          <a:xfrm>
            <a:off x="4352423" y="117744"/>
            <a:ext cx="7608300" cy="5585700"/>
          </a:xfrm>
          <a:prstGeom prst="rect">
            <a:avLst/>
          </a:prstGeom>
          <a:noFill/>
          <a:ln>
            <a:noFill/>
          </a:ln>
        </p:spPr>
        <p:txBody>
          <a:bodyPr spcFirstLastPara="1" wrap="square" lIns="91425" tIns="45700" rIns="91425" bIns="45700" anchor="ctr" anchorCtr="0">
            <a:normAutofit/>
          </a:bodyPr>
          <a:lstStyle/>
          <a:p>
            <a:pPr marL="228600" lvl="0" indent="0" algn="just" rtl="0">
              <a:lnSpc>
                <a:spcPct val="90000"/>
              </a:lnSpc>
              <a:spcBef>
                <a:spcPts val="0"/>
              </a:spcBef>
              <a:spcAft>
                <a:spcPts val="0"/>
              </a:spcAft>
              <a:buNone/>
            </a:pPr>
            <a:r>
              <a:rPr lang="tr-TR" sz="2500"/>
              <a:t>Teknoloji Fakültesi, 2022 tarihi itibari ile yeni kampüsümüz Recep Tayyip Erdoğan Külliyesi Maltepe Yerleşkesinde eğitim vermektedir. </a:t>
            </a:r>
            <a:endParaRPr/>
          </a:p>
        </p:txBody>
      </p:sp>
      <p:sp>
        <p:nvSpPr>
          <p:cNvPr id="1042" name="Google Shape;1042;g15a5cfb56d3_0_114"/>
          <p:cNvSpPr txBox="1"/>
          <p:nvPr/>
        </p:nvSpPr>
        <p:spPr>
          <a:xfrm>
            <a:off x="83975" y="2455600"/>
            <a:ext cx="4083300" cy="212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Yeni</a:t>
            </a:r>
            <a:endParaRPr sz="4400">
              <a:solidFill>
                <a:srgbClr val="FFFFFF"/>
              </a:solidFill>
              <a:latin typeface="Calibri"/>
              <a:ea typeface="Calibri"/>
              <a:cs typeface="Calibri"/>
              <a:sym typeface="Calibri"/>
            </a:endParaRPr>
          </a:p>
          <a:p>
            <a:pPr marL="0" marR="0" lvl="0" indent="0" algn="l" rtl="0">
              <a:spcBef>
                <a:spcPts val="0"/>
              </a:spcBef>
              <a:spcAft>
                <a:spcPts val="0"/>
              </a:spcAft>
              <a:buNone/>
            </a:pPr>
            <a:r>
              <a:rPr lang="tr-TR" sz="4400">
                <a:solidFill>
                  <a:srgbClr val="FFFFFF"/>
                </a:solidFill>
                <a:latin typeface="Calibri"/>
                <a:ea typeface="Calibri"/>
                <a:cs typeface="Calibri"/>
                <a:sym typeface="Calibri"/>
              </a:rPr>
              <a:t>Kampüsümüz</a:t>
            </a:r>
            <a:endParaRPr sz="4400">
              <a:solidFill>
                <a:srgbClr val="FFFFFF"/>
              </a:solidFill>
              <a:latin typeface="Calibri"/>
              <a:ea typeface="Calibri"/>
              <a:cs typeface="Calibri"/>
              <a:sym typeface="Calibri"/>
            </a:endParaRPr>
          </a:p>
          <a:p>
            <a:pPr marL="0" marR="0" lvl="0" indent="0" algn="l" rtl="0">
              <a:spcBef>
                <a:spcPts val="0"/>
              </a:spcBef>
              <a:spcAft>
                <a:spcPts val="0"/>
              </a:spcAft>
              <a:buNone/>
            </a:pPr>
            <a:endParaRPr sz="4400">
              <a:solidFill>
                <a:srgbClr val="FFFFFF"/>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57"/>
          <p:cNvPicPr preferRelativeResize="0"/>
          <p:nvPr/>
        </p:nvPicPr>
        <p:blipFill rotWithShape="1">
          <a:blip r:embed="rId3">
            <a:alphaModFix/>
          </a:blip>
          <a:srcRect/>
          <a:stretch/>
        </p:blipFill>
        <p:spPr>
          <a:xfrm>
            <a:off x="522514" y="378823"/>
            <a:ext cx="10450286" cy="587828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1052" name="Google Shape;1052;p58"/>
          <p:cNvPicPr preferRelativeResize="0">
            <a:picLocks noGrp="1"/>
          </p:cNvPicPr>
          <p:nvPr>
            <p:ph type="body" idx="1"/>
          </p:nvPr>
        </p:nvPicPr>
        <p:blipFill rotWithShape="1">
          <a:blip r:embed="rId3">
            <a:alphaModFix/>
          </a:blip>
          <a:srcRect/>
          <a:stretch/>
        </p:blipFill>
        <p:spPr>
          <a:xfrm>
            <a:off x="808486" y="569754"/>
            <a:ext cx="10556200" cy="560720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p59"/>
          <p:cNvPicPr preferRelativeResize="0">
            <a:picLocks noGrp="1"/>
          </p:cNvPicPr>
          <p:nvPr>
            <p:ph type="body" idx="1"/>
          </p:nvPr>
        </p:nvPicPr>
        <p:blipFill rotWithShape="1">
          <a:blip r:embed="rId3">
            <a:alphaModFix/>
          </a:blip>
          <a:srcRect/>
          <a:stretch/>
        </p:blipFill>
        <p:spPr>
          <a:xfrm>
            <a:off x="981205" y="548639"/>
            <a:ext cx="10540235" cy="5473337"/>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1"/>
        <p:cNvGrpSpPr/>
        <p:nvPr/>
      </p:nvGrpSpPr>
      <p:grpSpPr>
        <a:xfrm>
          <a:off x="0" y="0"/>
          <a:ext cx="0" cy="0"/>
          <a:chOff x="0" y="0"/>
          <a:chExt cx="0" cy="0"/>
        </a:xfrm>
      </p:grpSpPr>
      <p:sp>
        <p:nvSpPr>
          <p:cNvPr id="1062" name="Google Shape;1062;p60"/>
          <p:cNvSpPr txBox="1">
            <a:spLocks noGrp="1"/>
          </p:cNvSpPr>
          <p:nvPr>
            <p:ph type="title"/>
          </p:nvPr>
        </p:nvSpPr>
        <p:spPr>
          <a:xfrm>
            <a:off x="1662241" y="794732"/>
            <a:ext cx="9367203" cy="118872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br>
              <a:rPr lang="tr-TR"/>
            </a:br>
            <a:br>
              <a:rPr lang="tr-TR"/>
            </a:br>
            <a:endParaRPr/>
          </a:p>
        </p:txBody>
      </p:sp>
      <p:sp>
        <p:nvSpPr>
          <p:cNvPr id="1063" name="Google Shape;1063;p60"/>
          <p:cNvSpPr/>
          <p:nvPr/>
        </p:nvSpPr>
        <p:spPr>
          <a:xfrm>
            <a:off x="1" y="0"/>
            <a:ext cx="1764099" cy="1558212"/>
          </a:xfrm>
          <a:custGeom>
            <a:avLst/>
            <a:gdLst/>
            <a:ahLst/>
            <a:cxnLst/>
            <a:rect l="l" t="t" r="r" b="b"/>
            <a:pathLst>
              <a:path w="1764099" h="1558212" extrusionOk="0">
                <a:moveTo>
                  <a:pt x="0" y="0"/>
                </a:moveTo>
                <a:lnTo>
                  <a:pt x="1764099" y="0"/>
                </a:lnTo>
                <a:lnTo>
                  <a:pt x="1042087" y="1558212"/>
                </a:lnTo>
                <a:lnTo>
                  <a:pt x="0" y="1558212"/>
                </a:ln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4" name="Google Shape;1064;p60"/>
          <p:cNvSpPr/>
          <p:nvPr/>
        </p:nvSpPr>
        <p:spPr>
          <a:xfrm>
            <a:off x="1" y="1691640"/>
            <a:ext cx="12191999" cy="5166360"/>
          </a:xfrm>
          <a:custGeom>
            <a:avLst/>
            <a:gdLst/>
            <a:ahLst/>
            <a:cxnLst/>
            <a:rect l="l" t="t" r="r" b="b"/>
            <a:pathLst>
              <a:path w="12191999" h="5166360" extrusionOk="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5" name="Google Shape;1065;p60"/>
          <p:cNvSpPr/>
          <p:nvPr/>
        </p:nvSpPr>
        <p:spPr>
          <a:xfrm>
            <a:off x="0" y="1691641"/>
            <a:ext cx="971654" cy="2096979"/>
          </a:xfrm>
          <a:custGeom>
            <a:avLst/>
            <a:gdLst/>
            <a:ahLst/>
            <a:cxnLst/>
            <a:rect l="l" t="t" r="r" b="b"/>
            <a:pathLst>
              <a:path w="971654" h="2096979" extrusionOk="0">
                <a:moveTo>
                  <a:pt x="0" y="0"/>
                </a:moveTo>
                <a:lnTo>
                  <a:pt x="971654" y="0"/>
                </a:lnTo>
                <a:lnTo>
                  <a:pt x="0" y="2096979"/>
                </a:lnTo>
                <a:close/>
              </a:path>
            </a:pathLst>
          </a:cu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6" name="Google Shape;1066;p60"/>
          <p:cNvSpPr txBox="1"/>
          <p:nvPr/>
        </p:nvSpPr>
        <p:spPr>
          <a:xfrm>
            <a:off x="1" y="533125"/>
            <a:ext cx="121920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2800" b="1">
                <a:solidFill>
                  <a:schemeClr val="dk1"/>
                </a:solidFill>
                <a:latin typeface="Calibri"/>
                <a:ea typeface="Calibri"/>
                <a:cs typeface="Calibri"/>
                <a:sym typeface="Calibri"/>
              </a:rPr>
              <a:t>YENİ KAMPÜSÜMÜZ HAKKINDA</a:t>
            </a:r>
            <a:endParaRPr/>
          </a:p>
        </p:txBody>
      </p:sp>
      <p:graphicFrame>
        <p:nvGraphicFramePr>
          <p:cNvPr id="1067" name="Google Shape;1067;p60"/>
          <p:cNvGraphicFramePr/>
          <p:nvPr/>
        </p:nvGraphicFramePr>
        <p:xfrm>
          <a:off x="1358008" y="1851074"/>
          <a:ext cx="4987825" cy="2614350"/>
        </p:xfrm>
        <a:graphic>
          <a:graphicData uri="http://schemas.openxmlformats.org/drawingml/2006/table">
            <a:tbl>
              <a:tblPr>
                <a:noFill/>
                <a:tableStyleId>{7D16248B-5978-4C92-ADF9-E0FD50D52786}</a:tableStyleId>
              </a:tblPr>
              <a:tblGrid>
                <a:gridCol w="4120375">
                  <a:extLst>
                    <a:ext uri="{9D8B030D-6E8A-4147-A177-3AD203B41FA5}">
                      <a16:colId xmlns:a16="http://schemas.microsoft.com/office/drawing/2014/main" val="20000"/>
                    </a:ext>
                  </a:extLst>
                </a:gridCol>
                <a:gridCol w="867450">
                  <a:extLst>
                    <a:ext uri="{9D8B030D-6E8A-4147-A177-3AD203B41FA5}">
                      <a16:colId xmlns:a16="http://schemas.microsoft.com/office/drawing/2014/main" val="20001"/>
                    </a:ext>
                  </a:extLst>
                </a:gridCol>
              </a:tblGrid>
              <a:tr h="425100">
                <a:tc gridSpan="2">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TEMEL BİLGİSAYAR LABORATUVARLARI</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0"/>
                  </a:ext>
                </a:extLst>
              </a:tr>
              <a:tr h="446350">
                <a:tc>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Laboratuvar Adı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m</a:t>
                      </a:r>
                      <a:r>
                        <a:rPr lang="tr-TR" sz="1600" b="1" i="0" u="none" strike="noStrike" baseline="30000">
                          <a:solidFill>
                            <a:srgbClr val="000000"/>
                          </a:solidFill>
                          <a:latin typeface="Calibri"/>
                          <a:ea typeface="Calibri"/>
                          <a:cs typeface="Calibri"/>
                          <a:sym typeface="Calibri"/>
                        </a:rPr>
                        <a:t>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463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Yazılım Geliştirme 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119,93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46350">
                <a:tc>
                  <a:txBody>
                    <a:bodyPr/>
                    <a:lstStyle/>
                    <a:p>
                      <a:pPr marL="0" marR="0" lvl="0" indent="0" algn="l" rtl="0">
                        <a:spcBef>
                          <a:spcPts val="0"/>
                        </a:spcBef>
                        <a:spcAft>
                          <a:spcPts val="0"/>
                        </a:spcAft>
                        <a:buNone/>
                      </a:pPr>
                      <a:r>
                        <a:rPr lang="tr-TR" sz="1600" b="0" i="0" u="none" strike="noStrike" dirty="0">
                          <a:solidFill>
                            <a:srgbClr val="000000"/>
                          </a:solidFill>
                          <a:latin typeface="Calibri"/>
                          <a:ea typeface="Calibri"/>
                          <a:cs typeface="Calibri"/>
                          <a:sym typeface="Calibri"/>
                        </a:rPr>
                        <a:t>Yazılım Geliştirme Laboratuvarı</a:t>
                      </a:r>
                      <a:endParaRPr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116,77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2510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Genel Amaçlı Bilgisayar 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116,08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2510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Genel Amaçlı Bilgisayar 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dirty="0">
                          <a:solidFill>
                            <a:srgbClr val="000000"/>
                          </a:solidFill>
                          <a:latin typeface="Calibri"/>
                          <a:ea typeface="Calibri"/>
                          <a:cs typeface="Calibri"/>
                          <a:sym typeface="Calibri"/>
                        </a:rPr>
                        <a:t>116,08</a:t>
                      </a:r>
                      <a:endParaRPr dirty="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068" name="Google Shape;1068;p60"/>
          <p:cNvGraphicFramePr/>
          <p:nvPr/>
        </p:nvGraphicFramePr>
        <p:xfrm>
          <a:off x="6876615" y="1851074"/>
          <a:ext cx="5069950" cy="4978400"/>
        </p:xfrm>
        <a:graphic>
          <a:graphicData uri="http://schemas.openxmlformats.org/drawingml/2006/table">
            <a:tbl>
              <a:tblPr>
                <a:noFill/>
                <a:tableStyleId>{7D16248B-5978-4C92-ADF9-E0FD50D52786}</a:tableStyleId>
              </a:tblPr>
              <a:tblGrid>
                <a:gridCol w="4188225">
                  <a:extLst>
                    <a:ext uri="{9D8B030D-6E8A-4147-A177-3AD203B41FA5}">
                      <a16:colId xmlns:a16="http://schemas.microsoft.com/office/drawing/2014/main" val="20000"/>
                    </a:ext>
                  </a:extLst>
                </a:gridCol>
                <a:gridCol w="881725">
                  <a:extLst>
                    <a:ext uri="{9D8B030D-6E8A-4147-A177-3AD203B41FA5}">
                      <a16:colId xmlns:a16="http://schemas.microsoft.com/office/drawing/2014/main" val="20001"/>
                    </a:ext>
                  </a:extLst>
                </a:gridCol>
              </a:tblGrid>
              <a:tr h="311150">
                <a:tc gridSpan="2">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ARAŞTIRMA LABORATUVARLARI</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tr-TR"/>
                    </a:p>
                  </a:txBody>
                  <a:tcPr/>
                </a:tc>
                <a:extLst>
                  <a:ext uri="{0D108BD9-81ED-4DB2-BD59-A6C34878D82A}">
                    <a16:rowId xmlns:a16="http://schemas.microsoft.com/office/drawing/2014/main" val="10000"/>
                  </a:ext>
                </a:extLst>
              </a:tr>
              <a:tr h="311150">
                <a:tc>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Laboratuvar Adı</a:t>
                      </a:r>
                      <a:endParaRPr sz="1600" b="0" i="0" u="none" strike="noStrike">
                        <a:solidFill>
                          <a:srgbClr val="000000"/>
                        </a:solidFill>
                        <a:latin typeface="Calibri"/>
                        <a:ea typeface="Calibri"/>
                        <a:cs typeface="Calibri"/>
                        <a:sym typeface="Calibri"/>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1" i="0" u="none" strike="noStrike">
                          <a:solidFill>
                            <a:srgbClr val="000000"/>
                          </a:solidFill>
                          <a:latin typeface="Calibri"/>
                          <a:ea typeface="Calibri"/>
                          <a:cs typeface="Calibri"/>
                          <a:sym typeface="Calibri"/>
                        </a:rPr>
                        <a:t>m</a:t>
                      </a:r>
                      <a:r>
                        <a:rPr lang="tr-TR" sz="1600" b="1" i="0" u="none" strike="noStrike" baseline="30000">
                          <a:solidFill>
                            <a:srgbClr val="000000"/>
                          </a:solidFill>
                          <a:latin typeface="Calibri"/>
                          <a:ea typeface="Calibri"/>
                          <a:cs typeface="Calibri"/>
                          <a:sym typeface="Calibri"/>
                        </a:rPr>
                        <a:t>2</a:t>
                      </a:r>
                      <a:endParaRPr sz="1600" b="0" i="0" u="none" strike="noStrike">
                        <a:solidFill>
                          <a:srgbClr val="000000"/>
                        </a:solidFill>
                        <a:latin typeface="Calibri"/>
                        <a:ea typeface="Calibri"/>
                        <a:cs typeface="Calibri"/>
                        <a:sym typeface="Calibri"/>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Gömülü Sistemler</a:t>
                      </a:r>
                      <a:r>
                        <a:rPr lang="tr-TR" sz="1600">
                          <a:latin typeface="Calibri"/>
                          <a:ea typeface="Calibri"/>
                          <a:cs typeface="Calibri"/>
                          <a:sym typeface="Calibri"/>
                        </a:rPr>
                        <a:t>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81,37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11150">
                <a:tc>
                  <a:txBody>
                    <a:bodyPr/>
                    <a:lstStyle/>
                    <a:p>
                      <a:pPr marL="0" marR="0" lvl="0" indent="0" algn="l" rtl="0">
                        <a:spcBef>
                          <a:spcPts val="0"/>
                        </a:spcBef>
                        <a:spcAft>
                          <a:spcPts val="0"/>
                        </a:spcAft>
                        <a:buNone/>
                      </a:pPr>
                      <a:r>
                        <a:rPr lang="tr-TR" sz="1600">
                          <a:latin typeface="Calibri"/>
                          <a:ea typeface="Calibri"/>
                          <a:cs typeface="Calibri"/>
                          <a:sym typeface="Calibri"/>
                        </a:rPr>
                        <a:t>Mikroişlemciler</a:t>
                      </a:r>
                      <a:r>
                        <a:rPr lang="tr-TR" sz="1600" b="0" i="0" u="none" strike="noStrike">
                          <a:solidFill>
                            <a:srgbClr val="000000"/>
                          </a:solidFill>
                          <a:latin typeface="Calibri"/>
                          <a:ea typeface="Calibri"/>
                          <a:cs typeface="Calibri"/>
                          <a:sym typeface="Calibri"/>
                        </a:rPr>
                        <a:t> ve </a:t>
                      </a:r>
                      <a:r>
                        <a:rPr lang="tr-TR" sz="1600">
                          <a:latin typeface="Calibri"/>
                          <a:ea typeface="Calibri"/>
                          <a:cs typeface="Calibri"/>
                          <a:sym typeface="Calibri"/>
                        </a:rPr>
                        <a:t>Mikrodenetleyiciler</a:t>
                      </a:r>
                      <a:r>
                        <a:rPr lang="tr-TR" sz="1600" b="0" i="0" u="none" strike="noStrike">
                          <a:solidFill>
                            <a:srgbClr val="000000"/>
                          </a:solidFill>
                          <a:latin typeface="Calibri"/>
                          <a:ea typeface="Calibri"/>
                          <a:cs typeface="Calibri"/>
                          <a:sym typeface="Calibri"/>
                        </a:rPr>
                        <a:t> Lab.</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126,88</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Sanal Gerçeklik ve İnsan Bilg. Etkileşim Lab.</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127,70</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Bilgisayarlı Tespit Sistemleri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105,62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Nesnelerin İnterneti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154,05</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Paralel Programlama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119,93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Bilgisayar Donanımı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81,52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Bilgisayarlı Görme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69,81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Siber Güvenlik </a:t>
                      </a:r>
                      <a:r>
                        <a:rPr lang="tr-TR" sz="1600">
                          <a:solidFill>
                            <a:schemeClr val="dk1"/>
                          </a:solidFill>
                          <a:latin typeface="Calibri"/>
                          <a:ea typeface="Calibri"/>
                          <a:cs typeface="Calibri"/>
                          <a:sym typeface="Calibri"/>
                        </a:rPr>
                        <a:t>Laboratuvarı</a:t>
                      </a:r>
                      <a:endParaRPr sz="1600" b="0" i="0" u="none" strike="noStrike">
                        <a:solidFill>
                          <a:srgbClr val="000000"/>
                        </a:solidFill>
                        <a:latin typeface="Calibri"/>
                        <a:ea typeface="Calibri"/>
                        <a:cs typeface="Calibri"/>
                        <a:sym typeface="Calibri"/>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81,52</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Bilgisayar Ağları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66,53</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Mobil Uygulama Geliştirme </a:t>
                      </a:r>
                      <a:r>
                        <a:rPr lang="tr-TR" sz="1600">
                          <a:solidFill>
                            <a:schemeClr val="dk1"/>
                          </a:solidFill>
                          <a:latin typeface="Calibri"/>
                          <a:ea typeface="Calibri"/>
                          <a:cs typeface="Calibri"/>
                          <a:sym typeface="Calibri"/>
                        </a:rPr>
                        <a:t>Laboratuvarı</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84,06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Veri Bilimi </a:t>
                      </a:r>
                      <a:r>
                        <a:rPr lang="tr-TR" sz="1600">
                          <a:solidFill>
                            <a:schemeClr val="dk1"/>
                          </a:solidFill>
                          <a:latin typeface="Calibri"/>
                          <a:ea typeface="Calibri"/>
                          <a:cs typeface="Calibri"/>
                          <a:sym typeface="Calibri"/>
                        </a:rPr>
                        <a:t>Laboratuvarı</a:t>
                      </a:r>
                      <a:endParaRPr sz="1600" b="0" i="0" u="none" strike="noStrike">
                        <a:solidFill>
                          <a:srgbClr val="000000"/>
                        </a:solidFill>
                        <a:latin typeface="Calibri"/>
                        <a:ea typeface="Calibri"/>
                        <a:cs typeface="Calibri"/>
                        <a:sym typeface="Calibri"/>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61,76</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Yapay Zeka ve </a:t>
                      </a:r>
                      <a:r>
                        <a:rPr lang="tr-TR" sz="1600">
                          <a:latin typeface="Calibri"/>
                          <a:ea typeface="Calibri"/>
                          <a:cs typeface="Calibri"/>
                          <a:sym typeface="Calibri"/>
                        </a:rPr>
                        <a:t>Makine </a:t>
                      </a:r>
                      <a:r>
                        <a:rPr lang="tr-TR" sz="1600" b="0" i="0" u="none" strike="noStrike">
                          <a:solidFill>
                            <a:srgbClr val="000000"/>
                          </a:solidFill>
                          <a:latin typeface="Calibri"/>
                          <a:ea typeface="Calibri"/>
                          <a:cs typeface="Calibri"/>
                          <a:sym typeface="Calibri"/>
                        </a:rPr>
                        <a:t>Öğrenmesi Lab.</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53,57</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311150">
                <a:tc>
                  <a:txBody>
                    <a:bodyPr/>
                    <a:lstStyle/>
                    <a:p>
                      <a:pPr marL="0" marR="0" lvl="0" indent="0" algn="l" rtl="0">
                        <a:spcBef>
                          <a:spcPts val="0"/>
                        </a:spcBef>
                        <a:spcAft>
                          <a:spcPts val="0"/>
                        </a:spcAft>
                        <a:buNone/>
                      </a:pPr>
                      <a:r>
                        <a:rPr lang="tr-TR" sz="1600" b="0" i="0" u="none" strike="noStrike">
                          <a:solidFill>
                            <a:srgbClr val="000000"/>
                          </a:solidFill>
                          <a:latin typeface="Calibri"/>
                          <a:ea typeface="Calibri"/>
                          <a:cs typeface="Calibri"/>
                          <a:sym typeface="Calibri"/>
                        </a:rPr>
                        <a:t>Akıllı Sistemler ve Otonom Araçlar Lab.</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tr-TR" sz="1600" b="0" i="0" u="none" strike="noStrike">
                          <a:solidFill>
                            <a:srgbClr val="000000"/>
                          </a:solidFill>
                          <a:latin typeface="Calibri"/>
                          <a:ea typeface="Calibri"/>
                          <a:cs typeface="Calibri"/>
                          <a:sym typeface="Calibri"/>
                        </a:rPr>
                        <a:t>161,21</a:t>
                      </a:r>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2"/>
        <p:cNvGrpSpPr/>
        <p:nvPr/>
      </p:nvGrpSpPr>
      <p:grpSpPr>
        <a:xfrm>
          <a:off x="0" y="0"/>
          <a:ext cx="0" cy="0"/>
          <a:chOff x="0" y="0"/>
          <a:chExt cx="0" cy="0"/>
        </a:xfrm>
      </p:grpSpPr>
      <p:sp>
        <p:nvSpPr>
          <p:cNvPr id="1073" name="Google Shape;1073;p6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4" name="Google Shape;1074;p61"/>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5" name="Google Shape;1075;p61"/>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61"/>
          <p:cNvSpPr txBox="1">
            <a:spLocks noGrp="1"/>
          </p:cNvSpPr>
          <p:nvPr>
            <p:ph type="body" idx="1"/>
          </p:nvPr>
        </p:nvSpPr>
        <p:spPr>
          <a:xfrm>
            <a:off x="4220648" y="1461356"/>
            <a:ext cx="7608163" cy="5585619"/>
          </a:xfrm>
          <a:prstGeom prst="rect">
            <a:avLst/>
          </a:prstGeom>
          <a:noFill/>
          <a:ln>
            <a:noFill/>
          </a:ln>
        </p:spPr>
        <p:txBody>
          <a:bodyPr spcFirstLastPara="1" wrap="square" lIns="91425" tIns="45700" rIns="91425" bIns="45700" anchor="ctr" anchorCtr="0">
            <a:normAutofit/>
          </a:bodyPr>
          <a:lstStyle/>
          <a:p>
            <a:pPr marL="228600" lvl="0" indent="-228600" algn="just" rtl="0">
              <a:lnSpc>
                <a:spcPct val="90000"/>
              </a:lnSpc>
              <a:spcBef>
                <a:spcPts val="0"/>
              </a:spcBef>
              <a:spcAft>
                <a:spcPts val="0"/>
              </a:spcAft>
              <a:buClr>
                <a:schemeClr val="dk1"/>
              </a:buClr>
              <a:buSzPts val="2500"/>
              <a:buChar char="•"/>
            </a:pPr>
            <a:r>
              <a:rPr lang="tr-TR" sz="2500"/>
              <a:t>Santral   : +90 (216) 777 40 00</a:t>
            </a:r>
            <a:endParaRPr/>
          </a:p>
          <a:p>
            <a:pPr marL="228600" lvl="0" indent="-228600" algn="just" rtl="0">
              <a:lnSpc>
                <a:spcPct val="90000"/>
              </a:lnSpc>
              <a:spcBef>
                <a:spcPts val="1000"/>
              </a:spcBef>
              <a:spcAft>
                <a:spcPts val="0"/>
              </a:spcAft>
              <a:buClr>
                <a:schemeClr val="dk1"/>
              </a:buClr>
              <a:buSzPts val="2500"/>
              <a:buChar char="•"/>
            </a:pPr>
            <a:r>
              <a:rPr lang="tr-TR" sz="2500"/>
              <a:t>Fax         : +90 (216) 777 40 01</a:t>
            </a:r>
            <a:endParaRPr/>
          </a:p>
          <a:p>
            <a:pPr marL="228600" lvl="0" indent="-228600" algn="just" rtl="0">
              <a:lnSpc>
                <a:spcPct val="90000"/>
              </a:lnSpc>
              <a:spcBef>
                <a:spcPts val="1000"/>
              </a:spcBef>
              <a:spcAft>
                <a:spcPts val="0"/>
              </a:spcAft>
              <a:buClr>
                <a:schemeClr val="dk1"/>
              </a:buClr>
              <a:buSzPts val="2500"/>
              <a:buChar char="•"/>
            </a:pPr>
            <a:r>
              <a:rPr lang="tr-TR" sz="2500"/>
              <a:t>E-posta  : bilgisayar.teknoloji@marmara.edu.tr</a:t>
            </a:r>
            <a:endParaRPr/>
          </a:p>
          <a:p>
            <a:pPr marL="228600" lvl="0" indent="-228600" algn="just" rtl="0">
              <a:lnSpc>
                <a:spcPct val="90000"/>
              </a:lnSpc>
              <a:spcBef>
                <a:spcPts val="1000"/>
              </a:spcBef>
              <a:spcAft>
                <a:spcPts val="0"/>
              </a:spcAft>
              <a:buClr>
                <a:schemeClr val="dk1"/>
              </a:buClr>
              <a:buSzPts val="2500"/>
              <a:buChar char="•"/>
            </a:pPr>
            <a:r>
              <a:rPr lang="tr-TR" sz="2500"/>
              <a:t>Adres   : Marmara Üniversitesi Recep Tayyip Erdoğan Külliyesi Maltepe Yerleşkesi Teknoloji Fakültesi T4 Binası Bilgisayar Mühendisliği Bölümü Aydınevler Mah. 34854 Maltepe - İstanbul / TÜRKİYE</a:t>
            </a:r>
            <a:endParaRPr/>
          </a:p>
        </p:txBody>
      </p:sp>
      <p:sp>
        <p:nvSpPr>
          <p:cNvPr id="1077" name="Google Shape;1077;p61"/>
          <p:cNvSpPr txBox="1"/>
          <p:nvPr/>
        </p:nvSpPr>
        <p:spPr>
          <a:xfrm>
            <a:off x="495061" y="2224660"/>
            <a:ext cx="317714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400">
                <a:solidFill>
                  <a:srgbClr val="FFFFFF"/>
                </a:solidFill>
                <a:latin typeface="Calibri"/>
                <a:ea typeface="Calibri"/>
                <a:cs typeface="Calibri"/>
                <a:sym typeface="Calibri"/>
              </a:rPr>
              <a:t>İletişim Bilgileri</a:t>
            </a:r>
            <a:endParaRPr sz="4400">
              <a:solidFill>
                <a:schemeClr val="dk1"/>
              </a:solidFill>
              <a:latin typeface="Calibri"/>
              <a:ea typeface="Calibri"/>
              <a:cs typeface="Calibri"/>
              <a:sym typeface="Calibri"/>
            </a:endParaRPr>
          </a:p>
        </p:txBody>
      </p:sp>
      <p:pic>
        <p:nvPicPr>
          <p:cNvPr id="1078" name="Google Shape;1078;p61"/>
          <p:cNvPicPr preferRelativeResize="0"/>
          <p:nvPr/>
        </p:nvPicPr>
        <p:blipFill rotWithShape="1">
          <a:blip r:embed="rId3">
            <a:alphaModFix/>
          </a:blip>
          <a:srcRect/>
          <a:stretch/>
        </p:blipFill>
        <p:spPr>
          <a:xfrm>
            <a:off x="4164223" y="1274277"/>
            <a:ext cx="4138019" cy="11812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
        <p:nvSpPr>
          <p:cNvPr id="336" name="Google Shape;336;p15"/>
          <p:cNvSpPr txBox="1"/>
          <p:nvPr/>
        </p:nvSpPr>
        <p:spPr>
          <a:xfrm>
            <a:off x="878748" y="1656194"/>
            <a:ext cx="10987087" cy="4606059"/>
          </a:xfrm>
          <a:prstGeom prst="rect">
            <a:avLst/>
          </a:prstGeom>
          <a:noFill/>
          <a:ln>
            <a:noFill/>
          </a:ln>
        </p:spPr>
        <p:txBody>
          <a:bodyPr spcFirstLastPara="1" wrap="square" lIns="91425" tIns="45700" rIns="91425" bIns="45700" anchor="t" anchorCtr="0">
            <a:normAutofit/>
          </a:bodyPr>
          <a:lstStyle/>
          <a:p>
            <a:pPr marL="228600" marR="0" lvl="0" indent="-228600" algn="just" rtl="0">
              <a:lnSpc>
                <a:spcPct val="90000"/>
              </a:lnSpc>
              <a:spcBef>
                <a:spcPts val="0"/>
              </a:spcBef>
              <a:spcAft>
                <a:spcPts val="0"/>
              </a:spcAft>
              <a:buClr>
                <a:srgbClr val="002060"/>
              </a:buClr>
              <a:buSzPts val="1800"/>
              <a:buFont typeface="Arial"/>
              <a:buChar char="•"/>
            </a:pPr>
            <a:r>
              <a:rPr lang="tr-TR" sz="1800" b="0" i="0" u="none" strike="noStrike" cap="none">
                <a:solidFill>
                  <a:srgbClr val="002060"/>
                </a:solidFill>
                <a:latin typeface="Calibri"/>
                <a:ea typeface="Calibri"/>
                <a:cs typeface="Calibri"/>
                <a:sym typeface="Calibri"/>
              </a:rPr>
              <a:t>Fakültemizi diğer mühendislik fakültelerinden ayıran en önemli özelliklerden birisi de; son sınıfa gelen öğrencilerimizin 2. ve 3. sınıfta yaptıkları, “Yaz Stajı” olarak da isimlendirilen 36x2=72 iş günü süren dönem stajlarına ek olarak, eğitimlerinin 4. yılında (7. dönem), 14 hafta süren “</a:t>
            </a:r>
            <a:r>
              <a:rPr lang="tr-TR" sz="1800" b="0" i="0" u="none" strike="noStrike" cap="none">
                <a:solidFill>
                  <a:srgbClr val="FF0000"/>
                </a:solidFill>
                <a:latin typeface="Calibri"/>
                <a:ea typeface="Calibri"/>
                <a:cs typeface="Calibri"/>
                <a:sym typeface="Calibri"/>
              </a:rPr>
              <a:t>İşyeri Eğitimi</a:t>
            </a:r>
            <a:r>
              <a:rPr lang="tr-TR" sz="1800" b="0" i="0" u="none" strike="noStrike" cap="none">
                <a:solidFill>
                  <a:srgbClr val="002060"/>
                </a:solidFill>
                <a:latin typeface="Calibri"/>
                <a:ea typeface="Calibri"/>
                <a:cs typeface="Calibri"/>
                <a:sym typeface="Calibri"/>
              </a:rPr>
              <a:t>”, “</a:t>
            </a:r>
            <a:r>
              <a:rPr lang="tr-TR" sz="1800" b="0" i="0" u="none" strike="noStrike" cap="none">
                <a:solidFill>
                  <a:srgbClr val="FF0000"/>
                </a:solidFill>
                <a:latin typeface="Calibri"/>
                <a:ea typeface="Calibri"/>
                <a:cs typeface="Calibri"/>
                <a:sym typeface="Calibri"/>
              </a:rPr>
              <a:t>İşletmede Mesleki Eğitim</a:t>
            </a:r>
            <a:r>
              <a:rPr lang="tr-TR" sz="1800" b="0" i="0" u="none" strike="noStrike" cap="none">
                <a:solidFill>
                  <a:srgbClr val="002060"/>
                </a:solidFill>
                <a:latin typeface="Calibri"/>
                <a:ea typeface="Calibri"/>
                <a:cs typeface="Calibri"/>
                <a:sym typeface="Calibri"/>
              </a:rPr>
              <a:t>” ya da “</a:t>
            </a:r>
            <a:r>
              <a:rPr lang="tr-TR" sz="1800" b="0" i="0" u="none" strike="noStrike" cap="none">
                <a:solidFill>
                  <a:srgbClr val="FF0000"/>
                </a:solidFill>
                <a:latin typeface="Calibri"/>
                <a:ea typeface="Calibri"/>
                <a:cs typeface="Calibri"/>
                <a:sym typeface="Calibri"/>
              </a:rPr>
              <a:t>Uzun Dönem Staj</a:t>
            </a:r>
            <a:r>
              <a:rPr lang="tr-TR" sz="1800" b="0" i="0" u="none" strike="noStrike" cap="none">
                <a:solidFill>
                  <a:srgbClr val="002060"/>
                </a:solidFill>
                <a:latin typeface="Calibri"/>
                <a:ea typeface="Calibri"/>
                <a:cs typeface="Calibri"/>
                <a:sym typeface="Calibri"/>
              </a:rPr>
              <a:t>” adı altında endüstriyel kurum-kuruluş ve işletmelerde çalışmalarıdır. </a:t>
            </a:r>
            <a:endParaRPr/>
          </a:p>
          <a:p>
            <a:pPr marL="228600" marR="0" lvl="0" indent="-228600" algn="just" rtl="0">
              <a:lnSpc>
                <a:spcPct val="90000"/>
              </a:lnSpc>
              <a:spcBef>
                <a:spcPts val="1000"/>
              </a:spcBef>
              <a:spcAft>
                <a:spcPts val="0"/>
              </a:spcAft>
              <a:buClr>
                <a:srgbClr val="002060"/>
              </a:buClr>
              <a:buSzPts val="1800"/>
              <a:buFont typeface="Arial"/>
              <a:buChar char="•"/>
            </a:pPr>
            <a:r>
              <a:rPr lang="tr-TR" sz="1800" b="0" i="0" u="none" strike="noStrike" cap="none">
                <a:solidFill>
                  <a:srgbClr val="002060"/>
                </a:solidFill>
                <a:latin typeface="Calibri"/>
                <a:ea typeface="Calibri"/>
                <a:cs typeface="Calibri"/>
                <a:sym typeface="Calibri"/>
              </a:rPr>
              <a:t>Öğrencilerin İşyeri Eğitimi ve staj dönemleri boyunca SGK işlemleri fakültemizce yapılmaktadır ve mevzuat çerçevesinde YÖK tarafından </a:t>
            </a:r>
            <a:r>
              <a:rPr lang="tr-TR" sz="1800" b="0" i="0" u="none" strike="noStrike" cap="none">
                <a:solidFill>
                  <a:srgbClr val="FF0000"/>
                </a:solidFill>
                <a:latin typeface="Calibri"/>
                <a:ea typeface="Calibri"/>
                <a:cs typeface="Calibri"/>
                <a:sym typeface="Calibri"/>
              </a:rPr>
              <a:t>İşyeri Eğitimine giden öğrencilere asgari ücretin 1/3’ü kadarlık maaş ödemesi de </a:t>
            </a:r>
            <a:r>
              <a:rPr lang="tr-TR" sz="1800" b="0" i="0" u="none" strike="noStrike" cap="none">
                <a:solidFill>
                  <a:srgbClr val="002060"/>
                </a:solidFill>
                <a:latin typeface="Calibri"/>
                <a:ea typeface="Calibri"/>
                <a:cs typeface="Calibri"/>
                <a:sym typeface="Calibri"/>
              </a:rPr>
              <a:t>yapılmaktadır. </a:t>
            </a:r>
            <a:endParaRPr/>
          </a:p>
          <a:p>
            <a:pPr marL="228600" marR="0" lvl="0" indent="-228600" algn="just" rtl="0">
              <a:lnSpc>
                <a:spcPct val="90000"/>
              </a:lnSpc>
              <a:spcBef>
                <a:spcPts val="1000"/>
              </a:spcBef>
              <a:spcAft>
                <a:spcPts val="0"/>
              </a:spcAft>
              <a:buClr>
                <a:srgbClr val="002060"/>
              </a:buClr>
              <a:buSzPts val="1800"/>
              <a:buFont typeface="Arial"/>
              <a:buChar char="•"/>
            </a:pPr>
            <a:r>
              <a:rPr lang="tr-TR" sz="1800" b="0" i="0" u="none" strike="noStrike" cap="none">
                <a:solidFill>
                  <a:srgbClr val="002060"/>
                </a:solidFill>
                <a:latin typeface="Calibri"/>
                <a:ea typeface="Calibri"/>
                <a:cs typeface="Calibri"/>
                <a:sym typeface="Calibri"/>
              </a:rPr>
              <a:t>Bu özellikleriyle fakültemiz; </a:t>
            </a:r>
            <a:r>
              <a:rPr lang="tr-TR" sz="1800" b="0" i="0" u="none" strike="noStrike" cap="none">
                <a:solidFill>
                  <a:srgbClr val="FF0000"/>
                </a:solidFill>
                <a:latin typeface="Calibri"/>
                <a:ea typeface="Calibri"/>
                <a:cs typeface="Calibri"/>
                <a:sym typeface="Calibri"/>
              </a:rPr>
              <a:t>el becerisi yüksek </a:t>
            </a:r>
            <a:r>
              <a:rPr lang="tr-TR" sz="1800" b="0" i="0" u="none" strike="noStrike" cap="none">
                <a:solidFill>
                  <a:srgbClr val="002060"/>
                </a:solidFill>
                <a:latin typeface="Calibri"/>
                <a:ea typeface="Calibri"/>
                <a:cs typeface="Calibri"/>
                <a:sym typeface="Calibri"/>
              </a:rPr>
              <a:t>veya el becerileri ve uygulama yeteneklerini geliştirmek isteyen, </a:t>
            </a:r>
            <a:r>
              <a:rPr lang="tr-TR" sz="1800" b="0" i="0" u="none" strike="noStrike" cap="none">
                <a:solidFill>
                  <a:srgbClr val="FF0000"/>
                </a:solidFill>
                <a:latin typeface="Calibri"/>
                <a:ea typeface="Calibri"/>
                <a:cs typeface="Calibri"/>
                <a:sym typeface="Calibri"/>
              </a:rPr>
              <a:t>uygulamalı çalışmalara yatkın</a:t>
            </a:r>
            <a:r>
              <a:rPr lang="tr-TR" sz="1800" b="0" i="0" u="none" strike="noStrike" cap="none">
                <a:solidFill>
                  <a:srgbClr val="002060"/>
                </a:solidFill>
                <a:latin typeface="Calibri"/>
                <a:ea typeface="Calibri"/>
                <a:cs typeface="Calibri"/>
                <a:sym typeface="Calibri"/>
              </a:rPr>
              <a:t>, proje odaklı çalışmalardan hoşlanan öğrenci adayları</a:t>
            </a:r>
            <a:r>
              <a:rPr lang="tr-TR" sz="1800">
                <a:solidFill>
                  <a:srgbClr val="002060"/>
                </a:solidFill>
                <a:latin typeface="Calibri"/>
                <a:ea typeface="Calibri"/>
                <a:cs typeface="Calibri"/>
                <a:sym typeface="Calibri"/>
              </a:rPr>
              <a:t> tarafından</a:t>
            </a:r>
            <a:r>
              <a:rPr lang="tr-TR" sz="1800" b="0" i="0" u="none" strike="noStrike" cap="none">
                <a:solidFill>
                  <a:srgbClr val="002060"/>
                </a:solidFill>
                <a:latin typeface="Calibri"/>
                <a:ea typeface="Calibri"/>
                <a:cs typeface="Calibri"/>
                <a:sym typeface="Calibri"/>
              </a:rPr>
              <a:t> daha çok tercih </a:t>
            </a:r>
            <a:r>
              <a:rPr lang="tr-TR" sz="1800">
                <a:solidFill>
                  <a:srgbClr val="002060"/>
                </a:solidFill>
                <a:latin typeface="Calibri"/>
                <a:ea typeface="Calibri"/>
                <a:cs typeface="Calibri"/>
                <a:sym typeface="Calibri"/>
              </a:rPr>
              <a:t>edilmektedir.</a:t>
            </a:r>
            <a:endParaRPr/>
          </a:p>
          <a:p>
            <a:pPr marL="228600" marR="0" lvl="0" indent="-228600" algn="just" rtl="0">
              <a:lnSpc>
                <a:spcPct val="90000"/>
              </a:lnSpc>
              <a:spcBef>
                <a:spcPts val="1000"/>
              </a:spcBef>
              <a:spcAft>
                <a:spcPts val="0"/>
              </a:spcAft>
              <a:buClr>
                <a:srgbClr val="002060"/>
              </a:buClr>
              <a:buSzPts val="1800"/>
              <a:buFont typeface="Arial"/>
              <a:buChar char="•"/>
            </a:pPr>
            <a:r>
              <a:rPr lang="tr-TR" sz="1800" b="0" i="0" u="none" strike="noStrike" cap="none">
                <a:solidFill>
                  <a:srgbClr val="002060"/>
                </a:solidFill>
                <a:latin typeface="Calibri"/>
                <a:ea typeface="Calibri"/>
                <a:cs typeface="Calibri"/>
                <a:sym typeface="Calibri"/>
              </a:rPr>
              <a:t>Diğer geleneksel mühendislik fakültelerinden farklı olan bu özellikleriyle fakültemizde; </a:t>
            </a:r>
            <a:endParaRPr/>
          </a:p>
          <a:p>
            <a:pPr marL="0" marR="0" lvl="0" indent="0" algn="just" rtl="0">
              <a:lnSpc>
                <a:spcPct val="90000"/>
              </a:lnSpc>
              <a:spcBef>
                <a:spcPts val="1000"/>
              </a:spcBef>
              <a:spcAft>
                <a:spcPts val="0"/>
              </a:spcAft>
              <a:buClr>
                <a:srgbClr val="002060"/>
              </a:buClr>
              <a:buSzPts val="2000"/>
              <a:buFont typeface="Arial"/>
              <a:buNone/>
            </a:pPr>
            <a:r>
              <a:rPr lang="tr-TR" sz="2000" b="0" i="0" u="none" strike="noStrike" cap="none">
                <a:solidFill>
                  <a:srgbClr val="002060"/>
                </a:solidFill>
                <a:latin typeface="Calibri"/>
                <a:ea typeface="Calibri"/>
                <a:cs typeface="Calibri"/>
                <a:sym typeface="Calibri"/>
              </a:rPr>
              <a:t>	</a:t>
            </a:r>
            <a:r>
              <a:rPr lang="tr-TR" sz="2800" b="0" i="0" u="none" strike="noStrike" cap="none">
                <a:solidFill>
                  <a:srgbClr val="FF0000"/>
                </a:solidFill>
                <a:latin typeface="Calibri"/>
                <a:ea typeface="Calibri"/>
                <a:cs typeface="Calibri"/>
                <a:sym typeface="Calibri"/>
              </a:rPr>
              <a:t> “ </a:t>
            </a:r>
            <a:r>
              <a:rPr lang="tr-TR" sz="2800" b="0" i="1" u="none" strike="noStrike" cap="none">
                <a:solidFill>
                  <a:srgbClr val="FF0000"/>
                </a:solidFill>
                <a:latin typeface="Book Antiqua"/>
                <a:ea typeface="Book Antiqua"/>
                <a:cs typeface="Book Antiqua"/>
                <a:sym typeface="Book Antiqua"/>
              </a:rPr>
              <a:t>Yeni Nesil Mühendislik Eğitimi </a:t>
            </a:r>
            <a:r>
              <a:rPr lang="tr-TR" sz="2800" b="0" i="0" u="none" strike="noStrike" cap="none">
                <a:solidFill>
                  <a:srgbClr val="FF0000"/>
                </a:solidFill>
                <a:latin typeface="Calibri"/>
                <a:ea typeface="Calibri"/>
                <a:cs typeface="Calibri"/>
                <a:sym typeface="Calibri"/>
              </a:rPr>
              <a:t>”</a:t>
            </a:r>
            <a:r>
              <a:rPr lang="tr-TR" sz="2800" b="0" i="0" u="none" strike="noStrike" cap="none">
                <a:solidFill>
                  <a:srgbClr val="FF0000"/>
                </a:solidFill>
                <a:latin typeface="Book Antiqua"/>
                <a:ea typeface="Book Antiqua"/>
                <a:cs typeface="Book Antiqua"/>
                <a:sym typeface="Book Antiqua"/>
              </a:rPr>
              <a:t> </a:t>
            </a:r>
            <a:endParaRPr/>
          </a:p>
          <a:p>
            <a:pPr marL="180000" marR="0" lvl="0" indent="0" algn="just" rtl="0">
              <a:lnSpc>
                <a:spcPct val="90000"/>
              </a:lnSpc>
              <a:spcBef>
                <a:spcPts val="1000"/>
              </a:spcBef>
              <a:spcAft>
                <a:spcPts val="0"/>
              </a:spcAft>
              <a:buClr>
                <a:srgbClr val="002060"/>
              </a:buClr>
              <a:buSzPts val="1800"/>
              <a:buFont typeface="Arial"/>
              <a:buNone/>
            </a:pPr>
            <a:r>
              <a:rPr lang="tr-TR" sz="1800" b="0" i="0" u="none" strike="noStrike" cap="none">
                <a:solidFill>
                  <a:srgbClr val="002060"/>
                </a:solidFill>
                <a:latin typeface="Calibri"/>
                <a:ea typeface="Calibri"/>
                <a:cs typeface="Calibri"/>
                <a:sym typeface="Calibri"/>
              </a:rPr>
              <a:t>sloganı ile mühendislik eğitimi verilmektedir.</a:t>
            </a:r>
            <a:endParaRPr/>
          </a:p>
        </p:txBody>
      </p:sp>
      <p:pic>
        <p:nvPicPr>
          <p:cNvPr id="337" name="Google Shape;337;p15"/>
          <p:cNvPicPr preferRelativeResize="0"/>
          <p:nvPr/>
        </p:nvPicPr>
        <p:blipFill rotWithShape="1">
          <a:blip r:embed="rId4">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
        <p:nvSpPr>
          <p:cNvPr id="342" name="Google Shape;342;p16"/>
          <p:cNvSpPr/>
          <p:nvPr/>
        </p:nvSpPr>
        <p:spPr>
          <a:xfrm>
            <a:off x="865094" y="4088131"/>
            <a:ext cx="3130826" cy="12097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43" name="Google Shape;343;p16"/>
          <p:cNvSpPr txBox="1"/>
          <p:nvPr/>
        </p:nvSpPr>
        <p:spPr>
          <a:xfrm>
            <a:off x="867275" y="3419478"/>
            <a:ext cx="14074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Bilgisayar </a:t>
            </a:r>
            <a:endParaRPr/>
          </a:p>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Mühendisliği</a:t>
            </a:r>
            <a:endParaRPr/>
          </a:p>
        </p:txBody>
      </p:sp>
      <p:sp>
        <p:nvSpPr>
          <p:cNvPr id="344" name="Google Shape;344;p16"/>
          <p:cNvSpPr txBox="1"/>
          <p:nvPr/>
        </p:nvSpPr>
        <p:spPr>
          <a:xfrm>
            <a:off x="734246" y="4043487"/>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2018-2019 Eğitim Öğretim Yılından İtibaren Öğrenci Almaktadır.</a:t>
            </a:r>
            <a:endParaRPr/>
          </a:p>
        </p:txBody>
      </p:sp>
      <p:sp>
        <p:nvSpPr>
          <p:cNvPr id="345" name="Google Shape;345;p16"/>
          <p:cNvSpPr txBox="1"/>
          <p:nvPr/>
        </p:nvSpPr>
        <p:spPr>
          <a:xfrm>
            <a:off x="2872981" y="3427308"/>
            <a:ext cx="19248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Elektrik-Elektronik</a:t>
            </a:r>
            <a:endParaRPr/>
          </a:p>
          <a:p>
            <a:pPr marL="0" marR="0" lvl="0" indent="0" algn="ctr" rtl="0">
              <a:lnSpc>
                <a:spcPct val="100000"/>
              </a:lnSpc>
              <a:spcBef>
                <a:spcPts val="0"/>
              </a:spcBef>
              <a:spcAft>
                <a:spcPts val="0"/>
              </a:spcAft>
              <a:buClr>
                <a:srgbClr val="FFFFFF"/>
              </a:buClr>
              <a:buSzPts val="1800"/>
              <a:buFont typeface="Calibri"/>
              <a:buNone/>
            </a:pPr>
            <a:r>
              <a:rPr lang="tr-TR" sz="1800" b="1" i="0" u="none" strike="noStrike" cap="none">
                <a:solidFill>
                  <a:srgbClr val="FFFFFF"/>
                </a:solidFill>
                <a:latin typeface="Calibri"/>
                <a:ea typeface="Calibri"/>
                <a:cs typeface="Calibri"/>
                <a:sym typeface="Calibri"/>
              </a:rPr>
              <a:t>Mühendisliği</a:t>
            </a:r>
            <a:endParaRPr/>
          </a:p>
        </p:txBody>
      </p:sp>
      <p:sp>
        <p:nvSpPr>
          <p:cNvPr id="346" name="Google Shape;346;p16"/>
          <p:cNvSpPr txBox="1"/>
          <p:nvPr/>
        </p:nvSpPr>
        <p:spPr>
          <a:xfrm>
            <a:off x="2949895" y="4062153"/>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2013-2014 Eğitim Öğretim Yılından İtibaren Öğrenci Almaktadır.</a:t>
            </a:r>
            <a:endParaRPr/>
          </a:p>
        </p:txBody>
      </p:sp>
      <p:sp>
        <p:nvSpPr>
          <p:cNvPr id="347" name="Google Shape;347;p16"/>
          <p:cNvSpPr txBox="1"/>
          <p:nvPr/>
        </p:nvSpPr>
        <p:spPr>
          <a:xfrm>
            <a:off x="4607692" y="2749052"/>
            <a:ext cx="12756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Makine </a:t>
            </a:r>
            <a:endParaRPr/>
          </a:p>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Mühendisliği</a:t>
            </a:r>
            <a:endParaRPr/>
          </a:p>
        </p:txBody>
      </p:sp>
      <p:sp>
        <p:nvSpPr>
          <p:cNvPr id="348" name="Google Shape;348;p16"/>
          <p:cNvSpPr txBox="1"/>
          <p:nvPr/>
        </p:nvSpPr>
        <p:spPr>
          <a:xfrm>
            <a:off x="4420929"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49" name="Google Shape;349;p16"/>
          <p:cNvSpPr txBox="1"/>
          <p:nvPr/>
        </p:nvSpPr>
        <p:spPr>
          <a:xfrm>
            <a:off x="6281313"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50" name="Google Shape;350;p16"/>
          <p:cNvSpPr txBox="1"/>
          <p:nvPr/>
        </p:nvSpPr>
        <p:spPr>
          <a:xfrm>
            <a:off x="819381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2010-2011 Eğitim Öğretim Yılından İtibaren Öğrenci Almaktadır.</a:t>
            </a:r>
            <a:endParaRPr/>
          </a:p>
        </p:txBody>
      </p:sp>
      <p:sp>
        <p:nvSpPr>
          <p:cNvPr id="351" name="Google Shape;351;p16"/>
          <p:cNvSpPr txBox="1"/>
          <p:nvPr/>
        </p:nvSpPr>
        <p:spPr>
          <a:xfrm>
            <a:off x="10471932" y="2718276"/>
            <a:ext cx="12756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Tekstil </a:t>
            </a:r>
            <a:endParaRPr/>
          </a:p>
          <a:p>
            <a:pPr marL="0" marR="0" lvl="0" indent="0" algn="ctr" rtl="0">
              <a:lnSpc>
                <a:spcPct val="100000"/>
              </a:lnSpc>
              <a:spcBef>
                <a:spcPts val="0"/>
              </a:spcBef>
              <a:spcAft>
                <a:spcPts val="0"/>
              </a:spcAft>
              <a:buClr>
                <a:srgbClr val="FFFFFF"/>
              </a:buClr>
              <a:buSzPts val="1600"/>
              <a:buFont typeface="Calibri"/>
              <a:buNone/>
            </a:pPr>
            <a:r>
              <a:rPr lang="tr-TR" sz="1600" b="1" i="0" u="none" strike="noStrike" cap="none">
                <a:solidFill>
                  <a:srgbClr val="FFFFFF"/>
                </a:solidFill>
                <a:latin typeface="Calibri"/>
                <a:ea typeface="Calibri"/>
                <a:cs typeface="Calibri"/>
                <a:sym typeface="Calibri"/>
              </a:rPr>
              <a:t>Mühendisliği</a:t>
            </a:r>
            <a:endParaRPr/>
          </a:p>
        </p:txBody>
      </p:sp>
      <p:sp>
        <p:nvSpPr>
          <p:cNvPr id="352" name="Google Shape;352;p16"/>
          <p:cNvSpPr txBox="1"/>
          <p:nvPr/>
        </p:nvSpPr>
        <p:spPr>
          <a:xfrm>
            <a:off x="10041065" y="3426000"/>
            <a:ext cx="1676406"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tr-TR" sz="1800" b="0" i="0" u="none" strike="noStrike" cap="none">
                <a:solidFill>
                  <a:srgbClr val="FFFFFF"/>
                </a:solidFill>
                <a:latin typeface="Calibri"/>
                <a:ea typeface="Calibri"/>
                <a:cs typeface="Calibri"/>
                <a:sym typeface="Calibri"/>
              </a:rPr>
              <a:t>2013-2014 Eğitim Öğretim Yılından İtibaren Öğrenci Almaktadır.</a:t>
            </a:r>
            <a:endParaRPr/>
          </a:p>
        </p:txBody>
      </p:sp>
      <p:sp>
        <p:nvSpPr>
          <p:cNvPr id="353" name="Google Shape;353;p16"/>
          <p:cNvSpPr txBox="1"/>
          <p:nvPr/>
        </p:nvSpPr>
        <p:spPr>
          <a:xfrm>
            <a:off x="1886058" y="1570940"/>
            <a:ext cx="94179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3A65"/>
              </a:buClr>
              <a:buSzPts val="2400"/>
              <a:buFont typeface="Calibri"/>
              <a:buNone/>
            </a:pPr>
            <a:r>
              <a:rPr lang="tr-TR" sz="2200" b="1" i="0" u="none" strike="noStrike" cap="none">
                <a:solidFill>
                  <a:srgbClr val="003A65"/>
                </a:solidFill>
                <a:latin typeface="Calibri"/>
                <a:ea typeface="Calibri"/>
                <a:cs typeface="Calibri"/>
                <a:sym typeface="Calibri"/>
              </a:rPr>
              <a:t>ÖĞRENCİLERİMİZ ARACILIĞIYLA SANAYİ İŞBİRLİKTELİK ALANLARIMIZ</a:t>
            </a:r>
            <a:endParaRPr sz="2200"/>
          </a:p>
        </p:txBody>
      </p:sp>
      <p:sp>
        <p:nvSpPr>
          <p:cNvPr id="354" name="Google Shape;354;p16"/>
          <p:cNvSpPr txBox="1"/>
          <p:nvPr/>
        </p:nvSpPr>
        <p:spPr>
          <a:xfrm>
            <a:off x="431800" y="2075799"/>
            <a:ext cx="10825500" cy="3417000"/>
          </a:xfrm>
          <a:prstGeom prst="rect">
            <a:avLst/>
          </a:prstGeom>
          <a:noFill/>
          <a:ln>
            <a:noFill/>
          </a:ln>
        </p:spPr>
        <p:txBody>
          <a:bodyPr spcFirstLastPara="1" wrap="square" lIns="91425" tIns="45700" rIns="91425" bIns="45700" anchor="t" anchorCtr="0">
            <a:spAutoFit/>
          </a:bodyPr>
          <a:lstStyle/>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İşyeri eğitimi: </a:t>
            </a:r>
            <a:r>
              <a:rPr lang="tr-TR" sz="1800">
                <a:solidFill>
                  <a:srgbClr val="002060"/>
                </a:solidFill>
                <a:latin typeface="Calibri"/>
                <a:ea typeface="Calibri"/>
                <a:cs typeface="Calibri"/>
                <a:sym typeface="Calibri"/>
              </a:rPr>
              <a:t>Öğrencilerimiz</a:t>
            </a:r>
            <a:r>
              <a:rPr lang="tr-TR" sz="1800" b="1">
                <a:latin typeface="Calibri"/>
                <a:ea typeface="Calibri"/>
                <a:cs typeface="Calibri"/>
                <a:sym typeface="Calibri"/>
              </a:rPr>
              <a:t> </a:t>
            </a:r>
            <a:r>
              <a:rPr lang="tr-TR" sz="1800" b="0" i="0" u="none" strike="noStrike" cap="none">
                <a:solidFill>
                  <a:srgbClr val="002060"/>
                </a:solidFill>
                <a:latin typeface="Calibri"/>
                <a:ea typeface="Calibri"/>
                <a:cs typeface="Calibri"/>
                <a:sym typeface="Calibri"/>
              </a:rPr>
              <a:t>4. yı</a:t>
            </a:r>
            <a:r>
              <a:rPr lang="tr-TR" sz="1800">
                <a:solidFill>
                  <a:srgbClr val="002060"/>
                </a:solidFill>
                <a:latin typeface="Calibri"/>
                <a:ea typeface="Calibri"/>
                <a:cs typeface="Calibri"/>
                <a:sym typeface="Calibri"/>
              </a:rPr>
              <a:t>lların</a:t>
            </a:r>
            <a:r>
              <a:rPr lang="tr-TR" sz="1800" b="0" i="0" u="none" strike="noStrike" cap="none">
                <a:solidFill>
                  <a:srgbClr val="002060"/>
                </a:solidFill>
                <a:latin typeface="Calibri"/>
                <a:ea typeface="Calibri"/>
                <a:cs typeface="Calibri"/>
                <a:sym typeface="Calibri"/>
              </a:rPr>
              <a:t>da (7. dönem), 14 hafta süren “</a:t>
            </a:r>
            <a:r>
              <a:rPr lang="tr-TR" sz="1800" b="0" i="0" u="none" strike="noStrike" cap="none">
                <a:solidFill>
                  <a:srgbClr val="FF0000"/>
                </a:solidFill>
                <a:latin typeface="Calibri"/>
                <a:ea typeface="Calibri"/>
                <a:cs typeface="Calibri"/>
                <a:sym typeface="Calibri"/>
              </a:rPr>
              <a:t>İşyeri Eğitimi</a:t>
            </a:r>
            <a:r>
              <a:rPr lang="tr-TR" sz="1800" b="0" i="0" u="none" strike="noStrike" cap="none">
                <a:solidFill>
                  <a:srgbClr val="002060"/>
                </a:solidFill>
                <a:latin typeface="Calibri"/>
                <a:ea typeface="Calibri"/>
                <a:cs typeface="Calibri"/>
                <a:sym typeface="Calibri"/>
              </a:rPr>
              <a:t>”, “</a:t>
            </a:r>
            <a:r>
              <a:rPr lang="tr-TR" sz="1800" b="0" i="0" u="none" strike="noStrike" cap="none">
                <a:solidFill>
                  <a:srgbClr val="FF0000"/>
                </a:solidFill>
                <a:latin typeface="Calibri"/>
                <a:ea typeface="Calibri"/>
                <a:cs typeface="Calibri"/>
                <a:sym typeface="Calibri"/>
              </a:rPr>
              <a:t>İşletmede Mesleki Eğitim</a:t>
            </a:r>
            <a:r>
              <a:rPr lang="tr-TR" sz="1800" b="0" i="0" u="none" strike="noStrike" cap="none">
                <a:solidFill>
                  <a:srgbClr val="002060"/>
                </a:solidFill>
                <a:latin typeface="Calibri"/>
                <a:ea typeface="Calibri"/>
                <a:cs typeface="Calibri"/>
                <a:sym typeface="Calibri"/>
              </a:rPr>
              <a:t>” ya da “</a:t>
            </a:r>
            <a:r>
              <a:rPr lang="tr-TR" sz="1800" b="0" i="0" u="none" strike="noStrike" cap="none">
                <a:solidFill>
                  <a:srgbClr val="FF0000"/>
                </a:solidFill>
                <a:latin typeface="Calibri"/>
                <a:ea typeface="Calibri"/>
                <a:cs typeface="Calibri"/>
                <a:sym typeface="Calibri"/>
              </a:rPr>
              <a:t>Uzun Dönem Staj</a:t>
            </a:r>
            <a:r>
              <a:rPr lang="tr-TR" sz="1800" b="0" i="0" u="none" strike="noStrike" cap="none">
                <a:solidFill>
                  <a:srgbClr val="002060"/>
                </a:solidFill>
                <a:latin typeface="Calibri"/>
                <a:ea typeface="Calibri"/>
                <a:cs typeface="Calibri"/>
                <a:sym typeface="Calibri"/>
              </a:rPr>
              <a:t>” adı altında endüstriyel kurum-kuruluş ve işletmelerde çalışma</a:t>
            </a:r>
            <a:r>
              <a:rPr lang="tr-TR" sz="1800">
                <a:solidFill>
                  <a:srgbClr val="002060"/>
                </a:solidFill>
                <a:latin typeface="Calibri"/>
                <a:ea typeface="Calibri"/>
                <a:cs typeface="Calibri"/>
                <a:sym typeface="Calibri"/>
              </a:rPr>
              <a:t>ktadır.</a:t>
            </a:r>
            <a:endParaRPr sz="1800" b="0" i="0" u="none" strike="noStrike" cap="none">
              <a:solidFill>
                <a:srgbClr val="000000"/>
              </a:solidFill>
              <a:latin typeface="Calibri"/>
              <a:ea typeface="Calibri"/>
              <a:cs typeface="Calibri"/>
              <a:sym typeface="Calibri"/>
            </a:endParaRPr>
          </a:p>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Yaz stajı: </a:t>
            </a:r>
            <a:r>
              <a:rPr lang="tr-TR" sz="1800">
                <a:solidFill>
                  <a:srgbClr val="002060"/>
                </a:solidFill>
                <a:latin typeface="Calibri"/>
                <a:ea typeface="Calibri"/>
                <a:cs typeface="Calibri"/>
                <a:sym typeface="Calibri"/>
              </a:rPr>
              <a:t>Öğrencilerimiz</a:t>
            </a:r>
            <a:r>
              <a:rPr lang="tr-TR" sz="1800" b="1">
                <a:solidFill>
                  <a:schemeClr val="dk1"/>
                </a:solidFill>
                <a:latin typeface="Calibri"/>
                <a:ea typeface="Calibri"/>
                <a:cs typeface="Calibri"/>
                <a:sym typeface="Calibri"/>
              </a:rPr>
              <a:t> </a:t>
            </a:r>
            <a:r>
              <a:rPr lang="tr-TR" sz="1800" b="0" i="0" u="none" strike="noStrike" cap="none">
                <a:solidFill>
                  <a:srgbClr val="002060"/>
                </a:solidFill>
                <a:latin typeface="Calibri"/>
                <a:ea typeface="Calibri"/>
                <a:cs typeface="Calibri"/>
                <a:sym typeface="Calibri"/>
              </a:rPr>
              <a:t>2. ve 3. sınıf yaz dönemlerinde her biri 36 iş günü olmak ve sigortaları Fakültemiz tarafından karşılanmak üzere 2 yaz stajı</a:t>
            </a:r>
            <a:r>
              <a:rPr lang="tr-TR" sz="1800">
                <a:solidFill>
                  <a:srgbClr val="002060"/>
                </a:solidFill>
                <a:latin typeface="Calibri"/>
                <a:ea typeface="Calibri"/>
                <a:cs typeface="Calibri"/>
                <a:sym typeface="Calibri"/>
              </a:rPr>
              <a:t> yapmaktadır.</a:t>
            </a:r>
            <a:endParaRPr sz="1800" b="0" i="0" u="none" strike="noStrike" cap="none">
              <a:solidFill>
                <a:srgbClr val="000000"/>
              </a:solidFill>
              <a:latin typeface="Calibri"/>
              <a:ea typeface="Calibri"/>
              <a:cs typeface="Calibri"/>
              <a:sym typeface="Calibri"/>
            </a:endParaRPr>
          </a:p>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Kariyer günleri: </a:t>
            </a:r>
            <a:r>
              <a:rPr lang="tr-TR" sz="1800" b="0" i="0" u="none" strike="noStrike" cap="none">
                <a:solidFill>
                  <a:srgbClr val="000000"/>
                </a:solidFill>
                <a:latin typeface="Calibri"/>
                <a:ea typeface="Calibri"/>
                <a:cs typeface="Calibri"/>
                <a:sym typeface="Calibri"/>
              </a:rPr>
              <a:t>Her bir Mühendislik Bölümümüz, dönem programı kapsamında senede bir kere kar</a:t>
            </a:r>
            <a:r>
              <a:rPr lang="tr-TR" sz="1800">
                <a:latin typeface="Calibri"/>
                <a:ea typeface="Calibri"/>
                <a:cs typeface="Calibri"/>
                <a:sym typeface="Calibri"/>
              </a:rPr>
              <a:t>iyer günleri düzenlemektedir.</a:t>
            </a:r>
            <a:endParaRPr sz="1800"/>
          </a:p>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Teknik gezi: </a:t>
            </a:r>
            <a:r>
              <a:rPr lang="tr-TR" sz="1800" b="0" i="0" u="none" strike="noStrike" cap="none">
                <a:solidFill>
                  <a:srgbClr val="000000"/>
                </a:solidFill>
                <a:latin typeface="Calibri"/>
                <a:ea typeface="Calibri"/>
                <a:cs typeface="Calibri"/>
                <a:sym typeface="Calibri"/>
              </a:rPr>
              <a:t>Firmalara sektörel olarak ilgili bölümlerce teknik işletme ziyaretleri </a:t>
            </a:r>
            <a:r>
              <a:rPr lang="tr-TR" sz="1800">
                <a:solidFill>
                  <a:schemeClr val="dk1"/>
                </a:solidFill>
                <a:latin typeface="Calibri"/>
                <a:ea typeface="Calibri"/>
                <a:cs typeface="Calibri"/>
                <a:sym typeface="Calibri"/>
              </a:rPr>
              <a:t>yapılmaktadır.</a:t>
            </a:r>
            <a:endParaRPr sz="1800"/>
          </a:p>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Lisansüstü eğitim olanakları ve kurum iş birliktelikleri: </a:t>
            </a:r>
            <a:r>
              <a:rPr lang="tr-TR" sz="1800" b="0" i="0" u="none" strike="noStrike" cap="none">
                <a:solidFill>
                  <a:srgbClr val="000000"/>
                </a:solidFill>
                <a:latin typeface="Calibri"/>
                <a:ea typeface="Calibri"/>
                <a:cs typeface="Calibri"/>
                <a:sym typeface="Calibri"/>
              </a:rPr>
              <a:t>Üniversitemiz Fen Bilimleri Enstitüsünde yer alan Lisansüstü Programlarımız kapsamında iş birliktelikleri yapıl</a:t>
            </a:r>
            <a:r>
              <a:rPr lang="tr-TR" sz="1800">
                <a:latin typeface="Calibri"/>
                <a:ea typeface="Calibri"/>
                <a:cs typeface="Calibri"/>
                <a:sym typeface="Calibri"/>
              </a:rPr>
              <a:t>maktadır.</a:t>
            </a:r>
            <a:endParaRPr sz="1800"/>
          </a:p>
          <a:p>
            <a:pPr marL="1371600" marR="0" lvl="2" indent="-431800" algn="just" rtl="0">
              <a:lnSpc>
                <a:spcPct val="100000"/>
              </a:lnSpc>
              <a:spcBef>
                <a:spcPts val="0"/>
              </a:spcBef>
              <a:spcAft>
                <a:spcPts val="0"/>
              </a:spcAft>
              <a:buClr>
                <a:srgbClr val="000000"/>
              </a:buClr>
              <a:buSzPts val="1800"/>
              <a:buFont typeface="Calibri"/>
              <a:buAutoNum type="arabicPeriod"/>
            </a:pPr>
            <a:r>
              <a:rPr lang="tr-TR" sz="1800" b="1" i="0" u="none" strike="noStrike" cap="none">
                <a:solidFill>
                  <a:srgbClr val="000000"/>
                </a:solidFill>
                <a:latin typeface="Calibri"/>
                <a:ea typeface="Calibri"/>
                <a:cs typeface="Calibri"/>
                <a:sym typeface="Calibri"/>
              </a:rPr>
              <a:t>Kulüp </a:t>
            </a:r>
            <a:r>
              <a:rPr lang="tr-TR" sz="1800" b="1">
                <a:latin typeface="Calibri"/>
                <a:ea typeface="Calibri"/>
                <a:cs typeface="Calibri"/>
                <a:sym typeface="Calibri"/>
              </a:rPr>
              <a:t>f</a:t>
            </a:r>
            <a:r>
              <a:rPr lang="tr-TR" sz="1800" b="1" i="0" u="none" strike="noStrike" cap="none">
                <a:solidFill>
                  <a:srgbClr val="000000"/>
                </a:solidFill>
                <a:latin typeface="Calibri"/>
                <a:ea typeface="Calibri"/>
                <a:cs typeface="Calibri"/>
                <a:sym typeface="Calibri"/>
              </a:rPr>
              <a:t>aaliyetleri: </a:t>
            </a:r>
            <a:r>
              <a:rPr lang="tr-TR" sz="1800">
                <a:latin typeface="Calibri"/>
                <a:ea typeface="Calibri"/>
                <a:cs typeface="Calibri"/>
                <a:sym typeface="Calibri"/>
              </a:rPr>
              <a:t>Kulüplerimiz;</a:t>
            </a:r>
            <a:r>
              <a:rPr lang="tr-TR" sz="1800" b="1">
                <a:latin typeface="Calibri"/>
                <a:ea typeface="Calibri"/>
                <a:cs typeface="Calibri"/>
                <a:sym typeface="Calibri"/>
              </a:rPr>
              <a:t> </a:t>
            </a:r>
            <a:r>
              <a:rPr lang="tr-TR" sz="1800">
                <a:latin typeface="Calibri"/>
                <a:ea typeface="Calibri"/>
                <a:cs typeface="Calibri"/>
                <a:sym typeface="Calibri"/>
              </a:rPr>
              <a:t>f</a:t>
            </a:r>
            <a:r>
              <a:rPr lang="tr-TR" sz="1800" b="0" i="0" u="none" strike="noStrike" cap="none">
                <a:solidFill>
                  <a:srgbClr val="000000"/>
                </a:solidFill>
                <a:latin typeface="Calibri"/>
                <a:ea typeface="Calibri"/>
                <a:cs typeface="Calibri"/>
                <a:sym typeface="Calibri"/>
              </a:rPr>
              <a:t>ikir ve </a:t>
            </a:r>
            <a:r>
              <a:rPr lang="tr-TR" sz="1800">
                <a:latin typeface="Calibri"/>
                <a:ea typeface="Calibri"/>
                <a:cs typeface="Calibri"/>
                <a:sym typeface="Calibri"/>
              </a:rPr>
              <a:t>ürün </a:t>
            </a:r>
            <a:r>
              <a:rPr lang="tr-TR" sz="1800" b="0" i="0" u="none" strike="noStrike" cap="none">
                <a:solidFill>
                  <a:srgbClr val="000000"/>
                </a:solidFill>
                <a:latin typeface="Calibri"/>
                <a:ea typeface="Calibri"/>
                <a:cs typeface="Calibri"/>
                <a:sym typeface="Calibri"/>
              </a:rPr>
              <a:t>Yarışmaları, </a:t>
            </a:r>
            <a:r>
              <a:rPr lang="tr-TR" sz="1800">
                <a:latin typeface="Calibri"/>
                <a:ea typeface="Calibri"/>
                <a:cs typeface="Calibri"/>
                <a:sym typeface="Calibri"/>
              </a:rPr>
              <a:t>eğitimler ve sosyal organizasyonlar gerçekleştirmektedir.</a:t>
            </a:r>
            <a:endParaRPr sz="1800" b="0" i="0" u="none" strike="noStrike" cap="none">
              <a:solidFill>
                <a:srgbClr val="000000"/>
              </a:solidFill>
              <a:latin typeface="Calibri"/>
              <a:ea typeface="Calibri"/>
              <a:cs typeface="Calibri"/>
              <a:sym typeface="Calibri"/>
            </a:endParaRPr>
          </a:p>
        </p:txBody>
      </p:sp>
      <p:pic>
        <p:nvPicPr>
          <p:cNvPr id="355" name="Google Shape;355;p16"/>
          <p:cNvPicPr preferRelativeResize="0"/>
          <p:nvPr/>
        </p:nvPicPr>
        <p:blipFill rotWithShape="1">
          <a:blip r:embed="rId4">
            <a:alphaModFix/>
          </a:blip>
          <a:srcRect/>
          <a:stretch/>
        </p:blipFill>
        <p:spPr>
          <a:xfrm>
            <a:off x="25320" y="245533"/>
            <a:ext cx="2848372" cy="10183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1_Office Teması">
  <a:themeElements>
    <a:clrScheme name="Özel 1">
      <a:dk1>
        <a:srgbClr val="002060"/>
      </a:dk1>
      <a:lt1>
        <a:srgbClr val="FFFFFF"/>
      </a:lt1>
      <a:dk2>
        <a:srgbClr val="4E74A3"/>
      </a:dk2>
      <a:lt2>
        <a:srgbClr val="FFFFFF"/>
      </a:lt2>
      <a:accent1>
        <a:srgbClr val="002060"/>
      </a:accent1>
      <a:accent2>
        <a:srgbClr val="DD7E0E"/>
      </a:accent2>
      <a:accent3>
        <a:srgbClr val="E7BC29"/>
      </a:accent3>
      <a:accent4>
        <a:srgbClr val="4E74A3"/>
      </a:accent4>
      <a:accent5>
        <a:srgbClr val="DE6D10"/>
      </a:accent5>
      <a:accent6>
        <a:srgbClr val="809EC2"/>
      </a:accent6>
      <a:hlink>
        <a:srgbClr val="00B0F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eması">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TotalTime>
  <Words>4543</Words>
  <Application>Microsoft Macintosh PowerPoint</Application>
  <PresentationFormat>Geniş ekran</PresentationFormat>
  <Paragraphs>756</Paragraphs>
  <Slides>77</Slides>
  <Notes>77</Notes>
  <HiddenSlides>0</HiddenSlides>
  <MMClips>0</MMClips>
  <ScaleCrop>false</ScaleCrop>
  <HeadingPairs>
    <vt:vector size="6" baseType="variant">
      <vt:variant>
        <vt:lpstr>Kullanılan Yazı Tipleri</vt:lpstr>
      </vt:variant>
      <vt:variant>
        <vt:i4>6</vt:i4>
      </vt:variant>
      <vt:variant>
        <vt:lpstr>Tema</vt:lpstr>
      </vt:variant>
      <vt:variant>
        <vt:i4>3</vt:i4>
      </vt:variant>
      <vt:variant>
        <vt:lpstr>Slayt Başlıkları</vt:lpstr>
      </vt:variant>
      <vt:variant>
        <vt:i4>77</vt:i4>
      </vt:variant>
    </vt:vector>
  </HeadingPairs>
  <TitlesOfParts>
    <vt:vector size="86" baseType="lpstr">
      <vt:lpstr>Open Sans</vt:lpstr>
      <vt:lpstr>Arial</vt:lpstr>
      <vt:lpstr>Times New Roman</vt:lpstr>
      <vt:lpstr>Noto Sans Symbols</vt:lpstr>
      <vt:lpstr>Calibri</vt:lpstr>
      <vt:lpstr>Book Antiqua</vt:lpstr>
      <vt:lpstr>1_Office Teması</vt:lpstr>
      <vt:lpstr>Office Theme</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BİLGİSAYAR MÜHENDİSLİĞİ TEKNOLOJİ FAKÜLTESİ</vt:lpstr>
      <vt:lpstr>Bölüm Hakkında</vt:lpstr>
      <vt:lpstr>Bilgisayar Mühendisleri Ne İş Yapar?</vt:lpstr>
      <vt:lpstr>Bilgisayar Mühendisleri Ne İş Yapar?</vt:lpstr>
      <vt:lpstr>Eğitim Programı</vt:lpstr>
      <vt:lpstr>Lisans Müfredatı</vt:lpstr>
      <vt:lpstr>Lisans Müfredatı</vt:lpstr>
      <vt:lpstr>Lisans Müfredatı</vt:lpstr>
      <vt:lpstr>Akademik Kadro</vt:lpstr>
      <vt:lpstr>Eğitim Kadrosu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vt:lpstr>
      <vt:lpstr>PowerPoint Sunusu</vt:lpstr>
      <vt:lpstr>  </vt:lpstr>
      <vt:lpstr>PowerPoint Sunusu</vt:lpstr>
      <vt:lpstr>  </vt:lpstr>
      <vt:lpstr>PowerPoint Sunusu</vt:lpstr>
      <vt:lpstr>PowerPoint Sunusu</vt:lpstr>
      <vt:lpstr>PowerPoint Sunusu</vt:lpstr>
      <vt:lpstr>Bölümümüz Öğrenci Kulüpleri  </vt:lpstr>
      <vt:lpstr>Tam Donanımlı Laboratuvarlar</vt:lpstr>
      <vt:lpstr>PowerPoint Sunusu</vt:lpstr>
      <vt:lpstr> Yazılım Geliştirme Laboratuvarı I (T4 119)</vt:lpstr>
      <vt:lpstr> Yazılım Geliştirme Laboratuvarı II (T4 115)</vt:lpstr>
      <vt:lpstr>Mikroişlemciler ve Gömülü Sistemler Laboratuvarı (T4 Z01)</vt:lpstr>
      <vt:lpstr>Derslerde kullanılan cihazlar  3 Boyutlu Yazıcı  Derin Öğrenme Bilgisayarı  </vt:lpstr>
      <vt:lpstr>PowerPoint Sunusu</vt:lpstr>
      <vt:lpstr>  </vt:lpstr>
      <vt:lpstr>  </vt:lpstr>
      <vt:lpstr>  </vt:lpstr>
      <vt:lpstr>  </vt:lpstr>
      <vt:lpstr>  </vt:lpstr>
      <vt:lpstr>  </vt:lpstr>
      <vt:lpstr>  </vt:lpstr>
      <vt:lpstr>  </vt:lpstr>
      <vt:lpstr>  </vt:lpstr>
      <vt:lpstr>  </vt:lpstr>
      <vt:lpstr>  </vt:lpstr>
      <vt:lpstr>  </vt:lpstr>
      <vt:lpstr>  </vt:lpstr>
      <vt:lpstr>  </vt:lpstr>
      <vt:lpstr>  </vt:lpstr>
      <vt:lpstr>Sosyal Faaliyetler</vt:lpstr>
      <vt:lpstr>  </vt:lpstr>
      <vt:lpstr>  </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merve  pinar</dc:creator>
  <cp:lastModifiedBy>seyda karci</cp:lastModifiedBy>
  <cp:revision>50</cp:revision>
  <dcterms:created xsi:type="dcterms:W3CDTF">2021-04-21T12:32:29Z</dcterms:created>
  <dcterms:modified xsi:type="dcterms:W3CDTF">2025-02-14T12:10:33Z</dcterms:modified>
</cp:coreProperties>
</file>